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12" r:id="rId2"/>
    <p:sldId id="258" r:id="rId3"/>
    <p:sldId id="271" r:id="rId4"/>
    <p:sldId id="301" r:id="rId5"/>
    <p:sldId id="302" r:id="rId6"/>
    <p:sldId id="291" r:id="rId7"/>
    <p:sldId id="323" r:id="rId8"/>
    <p:sldId id="293" r:id="rId9"/>
    <p:sldId id="300" r:id="rId10"/>
    <p:sldId id="259" r:id="rId11"/>
    <p:sldId id="260" r:id="rId12"/>
    <p:sldId id="261" r:id="rId13"/>
    <p:sldId id="262" r:id="rId14"/>
    <p:sldId id="263" r:id="rId15"/>
    <p:sldId id="265" r:id="rId16"/>
    <p:sldId id="266" r:id="rId17"/>
    <p:sldId id="267" r:id="rId18"/>
    <p:sldId id="269" r:id="rId19"/>
    <p:sldId id="294" r:id="rId20"/>
    <p:sldId id="295" r:id="rId21"/>
    <p:sldId id="274" r:id="rId22"/>
    <p:sldId id="275" r:id="rId23"/>
    <p:sldId id="276" r:id="rId24"/>
    <p:sldId id="278" r:id="rId25"/>
    <p:sldId id="298" r:id="rId26"/>
    <p:sldId id="280" r:id="rId27"/>
    <p:sldId id="281" r:id="rId28"/>
    <p:sldId id="282" r:id="rId29"/>
    <p:sldId id="296" r:id="rId30"/>
    <p:sldId id="308" r:id="rId31"/>
    <p:sldId id="284" r:id="rId32"/>
    <p:sldId id="307" r:id="rId33"/>
    <p:sldId id="315" r:id="rId34"/>
    <p:sldId id="283" r:id="rId35"/>
    <p:sldId id="285" r:id="rId36"/>
    <p:sldId id="324" r:id="rId37"/>
    <p:sldId id="286" r:id="rId38"/>
    <p:sldId id="297" r:id="rId39"/>
    <p:sldId id="309" r:id="rId40"/>
    <p:sldId id="287" r:id="rId41"/>
    <p:sldId id="288" r:id="rId42"/>
    <p:sldId id="314" r:id="rId43"/>
    <p:sldId id="313" r:id="rId44"/>
    <p:sldId id="325" r:id="rId45"/>
    <p:sldId id="316" r:id="rId46"/>
    <p:sldId id="317" r:id="rId47"/>
    <p:sldId id="318" r:id="rId48"/>
    <p:sldId id="320" r:id="rId49"/>
  </p:sldIdLst>
  <p:sldSz cx="12192000" cy="6858000"/>
  <p:notesSz cx="6858000" cy="9144000"/>
  <p:embeddedFontLst>
    <p:embeddedFont>
      <p:font typeface="Galmuri9 Regular" panose="020B0503020202000000" pitchFamily="50" charset="-127"/>
      <p:regular r:id="rId51"/>
    </p:embeddedFont>
    <p:embeddedFont>
      <p:font typeface="Pretendard" panose="02000503000000020004" pitchFamily="50" charset="-127"/>
      <p:regular r:id="rId52"/>
      <p:bold r:id="rId53"/>
    </p:embeddedFont>
    <p:embeddedFont>
      <p:font typeface="Pretendard Black" panose="02000A03000000020004" pitchFamily="50" charset="-127"/>
      <p:bold r:id="rId54"/>
    </p:embeddedFont>
    <p:embeddedFont>
      <p:font typeface="Pretendard Light" panose="02000403000000020004" pitchFamily="50" charset="-127"/>
      <p:regular r:id="rId55"/>
    </p:embeddedFont>
    <p:embeddedFont>
      <p:font typeface="Pretendard Medium" panose="02000603000000020004" pitchFamily="50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심경하체" panose="02010600000101010101" pitchFamily="2" charset="-127"/>
      <p:regular r:id="rId59"/>
    </p:embeddedFont>
    <p:embeddedFont>
      <p:font typeface="에스코어 드림 5 Medium" panose="020B0503030302020204" pitchFamily="34" charset="-127"/>
      <p:regular r:id="rId60"/>
    </p:embeddedFont>
    <p:embeddedFont>
      <p:font typeface="에스코어 드림 7 ExtraBold" panose="020B0803030302020204" pitchFamily="34" charset="-127"/>
      <p:bold r:id="rId61"/>
    </p:embeddedFont>
    <p:embeddedFont>
      <p:font typeface="Cambria Math" panose="02040503050406030204" pitchFamily="18" charset="0"/>
      <p:regular r:id="rId62"/>
    </p:embeddedFont>
    <p:embeddedFont>
      <p:font typeface="JetBrains Mono" panose="02000009000000000000" pitchFamily="49" charset="0"/>
      <p:regular r:id="rId63"/>
      <p:bold r:id="rId64"/>
    </p:embeddedFont>
    <p:embeddedFont>
      <p:font typeface="JetBrains Mono ExtraBold" panose="02000009000000000000" pitchFamily="49" charset="0"/>
      <p:bold r:id="rId65"/>
    </p:embeddedFont>
    <p:embeddedFont>
      <p:font typeface="JetBrains Mono Medium" panose="02000009000000000000" pitchFamily="49" charset="0"/>
      <p:regular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92F"/>
    <a:srgbClr val="9A96A1"/>
    <a:srgbClr val="FF00FF"/>
    <a:srgbClr val="F8DFE1"/>
    <a:srgbClr val="3D4F62"/>
    <a:srgbClr val="B9B6BE"/>
    <a:srgbClr val="6B9E87"/>
    <a:srgbClr val="E84749"/>
    <a:srgbClr val="88B19F"/>
    <a:srgbClr val="F9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238" autoAdjust="0"/>
  </p:normalViewPr>
  <p:slideViewPr>
    <p:cSldViewPr snapToGrid="0">
      <p:cViewPr varScale="1">
        <p:scale>
          <a:sx n="72" d="100"/>
          <a:sy n="72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CA972-6E14-4A55-AF7D-D028A48AFEB2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BC91C-A079-4F1C-A961-01F98684C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6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BC91C-A079-4F1C-A961-01F98684C7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2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BC91C-A079-4F1C-A961-01F98684C7F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8CDEB-D125-0189-0AC8-063DA179A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DAF6D3-EFBA-432F-8818-6FA47AD18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D5DCB-3E03-DE88-EF36-65928427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86C38-39D1-4C7B-B309-B4166F011D31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FDBC2-C948-43EA-DFCE-7A527F5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B12D4-8728-6D69-E913-163CBD16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1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755A7-EC04-E7F9-2636-8B6AD592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020406-B20E-79D1-1447-AB8544D89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48D15-3149-3916-8A2D-6D7973D4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704A-A8D5-4D3A-885B-C4CCEE3FE440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538889-7B80-3B9B-808B-2845DF4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987B2-B291-3F46-195C-DB15CE8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19489C-4F9A-38EE-658C-168499B05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87280A-B26E-8438-F3F4-AEA69C4C5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DEDE3-667F-50C1-E259-D02857FA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4B48-5897-4E77-B682-E7196357C621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09F6CD-458D-D885-0B05-6E168AB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AF1E5-9EB3-71C8-101E-4BCC81D6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39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D359E-DB4B-0286-0716-963681AE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39AEC-1318-CB75-BDF6-FB480731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D395C-C8D6-F68D-4176-71B1AB2D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959A0-FE89-480C-8205-788D03F6860A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49A18-B5B7-C315-7A7C-6354EFA6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12317-7B04-0827-79D7-AB2F49AC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4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27788-CBBA-F3B4-3801-AD41C3BB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58B80-2FDC-41BA-7C65-D51A5BB71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0CDCB6-6DB6-0C08-6235-F9D9566D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85FC-63FC-41F2-A05E-E90FD221A569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20386-83EB-354F-8FDC-3C34F4E1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B59BAA-D819-B897-B547-520EF94D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2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D0AE0-1839-6F6F-084E-556FFF6E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B2838-F8DC-B681-D9E8-661ACBF21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8C1890-9426-F499-3302-140E9F9AF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4D2756-559C-E767-A1F0-01C867D1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4BA17-074B-4367-8428-EC46C9E5A809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05EF4B-DB65-6C43-8438-8830B880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9E757-0EB9-2185-D19A-E8F4E3D6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39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D3F78-CC60-77F2-A700-B396EE86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0D3AF-BCAF-CAFC-1B42-D80282B30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34226-4177-004A-018E-F8C6C6766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26E2AC-BC04-6D98-C031-EF4905AD8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267DDB-3CB6-A067-4B1C-239E7FDFC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EF8DDC-203C-9F68-73A2-4FAC63EA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5BF-8B90-44C8-A296-A872753F6C34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FD026C-1A7B-82C8-DE88-7B564DFD4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201F6-9063-1429-D380-997E7BE5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3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B3A67-9352-CDC3-EB57-ED6B26E5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F9E89F-4AAD-E625-D15F-421FBFC76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E092-71B0-47D5-B104-8445AFF60DE2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EAA729-B36D-6011-B34F-BA5B36EA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0717E8-F356-38E0-E568-BD82EC87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1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5363AE-50E1-14B8-2E3D-2DDF947B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8BAF-B0BD-43E4-BA6E-4CA534E090AD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6ECC97-3F67-BB03-1FA6-9DDB520B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616AA6-2A01-E741-E764-AC1EFB1C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7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ED366-3EBB-4250-FBBF-3B5FBA95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ADD42-1BA0-4927-CAFE-03D549598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0BF897-7A8E-20DE-C320-E58125033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631B-72B6-8FA7-7D3C-1073B518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57E3-0297-4473-8E15-1610A0D6116E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CF89F8-962B-14EA-4B8D-5B459327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84440-81C6-4B95-7032-2B647FEE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5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DBB24-7AD2-4051-C1C4-7F87F2EF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70716E-FE3A-E5A3-AF3E-7A49B64C0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38D9B9-2601-30F7-4058-373E3FF09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8609B4-702D-8B74-379B-BBBFFE78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2E732-FDF1-4553-A07E-BF30D8BD48D5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F6E991-C2B5-1BB5-02C6-AD175F6A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01D288-6489-87C5-85B3-81A8E569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94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C80071-C012-AA67-4311-3BC9B987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64C086-B72F-0F6D-1E46-DF554B35A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707E31-5FFF-404D-7CC1-30C9AB63C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BAA22-9A58-46D7-A171-D4B36CAF2B2F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D4863-4C5D-C670-03AC-0171A2FF8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C9A05-F6CE-A3B4-7E65-DEFACE7CA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599" y="214530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8B589-0874-830C-B3BC-9264279B5477}"/>
              </a:ext>
            </a:extLst>
          </p:cNvPr>
          <p:cNvSpPr/>
          <p:nvPr/>
        </p:nvSpPr>
        <p:spPr>
          <a:xfrm>
            <a:off x="1584431" y="5415168"/>
            <a:ext cx="8688255" cy="117228"/>
          </a:xfrm>
          <a:prstGeom prst="rect">
            <a:avLst/>
          </a:prstGeom>
          <a:solidFill>
            <a:srgbClr val="F9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C5D500-1FF6-2D1B-DA5C-FB30E36C7B3F}"/>
              </a:ext>
            </a:extLst>
          </p:cNvPr>
          <p:cNvSpPr/>
          <p:nvPr/>
        </p:nvSpPr>
        <p:spPr>
          <a:xfrm>
            <a:off x="1584431" y="2733828"/>
            <a:ext cx="8688255" cy="461664"/>
          </a:xfrm>
          <a:prstGeom prst="rect">
            <a:avLst/>
          </a:prstGeom>
          <a:solidFill>
            <a:srgbClr val="F9EDED"/>
          </a:solidFill>
          <a:ln>
            <a:solidFill>
              <a:srgbClr val="F9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EE4357-B597-1588-D263-B5983D55C4DC}"/>
              </a:ext>
            </a:extLst>
          </p:cNvPr>
          <p:cNvSpPr txBox="1"/>
          <p:nvPr/>
        </p:nvSpPr>
        <p:spPr>
          <a:xfrm>
            <a:off x="5666151" y="5542755"/>
            <a:ext cx="450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최샘이</a:t>
            </a:r>
            <a:r>
              <a:rPr lang="ko-KR" altLang="en-US" dirty="0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박지훈      주지윤</a:t>
            </a:r>
            <a:r>
              <a:rPr lang="en-US" altLang="ko-KR" dirty="0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  <a:r>
              <a:rPr lang="ko-KR" altLang="en-US" dirty="0" err="1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장유선</a:t>
            </a:r>
            <a:r>
              <a:rPr lang="ko-KR" altLang="en-US" dirty="0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</a:t>
            </a:r>
            <a:r>
              <a:rPr lang="ko-KR" altLang="en-US" dirty="0" err="1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이현동</a:t>
            </a:r>
            <a:r>
              <a:rPr lang="ko-KR" altLang="en-US" dirty="0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B799A60-9455-AED0-706C-1A6761DD2BED}"/>
              </a:ext>
            </a:extLst>
          </p:cNvPr>
          <p:cNvCxnSpPr>
            <a:cxnSpLocks/>
          </p:cNvCxnSpPr>
          <p:nvPr/>
        </p:nvCxnSpPr>
        <p:spPr>
          <a:xfrm>
            <a:off x="1584431" y="3291631"/>
            <a:ext cx="8688255" cy="0"/>
          </a:xfrm>
          <a:prstGeom prst="line">
            <a:avLst/>
          </a:prstGeom>
          <a:ln w="28575">
            <a:solidFill>
              <a:srgbClr val="F9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5A3BB7F-BDD6-DDDE-A99F-E774396891D3}"/>
              </a:ext>
            </a:extLst>
          </p:cNvPr>
          <p:cNvCxnSpPr>
            <a:cxnSpLocks/>
          </p:cNvCxnSpPr>
          <p:nvPr/>
        </p:nvCxnSpPr>
        <p:spPr>
          <a:xfrm>
            <a:off x="1584431" y="5311470"/>
            <a:ext cx="8688255" cy="0"/>
          </a:xfrm>
          <a:prstGeom prst="line">
            <a:avLst/>
          </a:prstGeom>
          <a:ln w="28575">
            <a:solidFill>
              <a:srgbClr val="F9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174E37-BEF2-7C1C-84F7-BAC7CE7925C8}"/>
              </a:ext>
            </a:extLst>
          </p:cNvPr>
          <p:cNvSpPr txBox="1"/>
          <p:nvPr/>
        </p:nvSpPr>
        <p:spPr>
          <a:xfrm>
            <a:off x="8173736" y="2229600"/>
            <a:ext cx="2112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9ED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400" dirty="0">
                <a:solidFill>
                  <a:srgbClr val="F9ED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</a:t>
            </a:r>
            <a:r>
              <a:rPr lang="en-US" altLang="ko-KR" sz="2400" dirty="0">
                <a:solidFill>
                  <a:srgbClr val="F9ED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F9ED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4A7FF3-D623-C62B-3EA7-BD6BEC34D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1" y="1021351"/>
            <a:ext cx="4156770" cy="4156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771FE2-566C-8ABB-07B9-09776BDF2219}"/>
              </a:ext>
            </a:extLst>
          </p:cNvPr>
          <p:cNvSpPr txBox="1"/>
          <p:nvPr/>
        </p:nvSpPr>
        <p:spPr>
          <a:xfrm>
            <a:off x="4111399" y="3598222"/>
            <a:ext cx="61612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9EDE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 엑스레이 분석을 통한 </a:t>
            </a:r>
            <a:endParaRPr lang="en-US" altLang="ko-KR" sz="4400" dirty="0">
              <a:solidFill>
                <a:srgbClr val="F9EDE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4400" dirty="0">
                <a:solidFill>
                  <a:srgbClr val="F9EDE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및 키 성장 예측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E5D8-E0E5-D0EC-66A2-2B9F02370CA0}"/>
              </a:ext>
            </a:extLst>
          </p:cNvPr>
          <p:cNvSpPr txBox="1"/>
          <p:nvPr/>
        </p:nvSpPr>
        <p:spPr>
          <a:xfrm>
            <a:off x="9095066" y="2701624"/>
            <a:ext cx="131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D4F62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1±1=1</a:t>
            </a:r>
            <a:endParaRPr lang="ko-KR" altLang="en-US" sz="2800" dirty="0">
              <a:solidFill>
                <a:srgbClr val="3D4F62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92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505979-7939-8032-29AD-B6BC20B1881D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549687" y="651979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 영역 추출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bject 141">
            <a:extLst>
              <a:ext uri="{FF2B5EF4-FFF2-40B4-BE49-F238E27FC236}">
                <a16:creationId xmlns:a16="http://schemas.microsoft.com/office/drawing/2014/main" id="{4BFA2321-F3F3-EA7D-0342-A19EBDFBD4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67212" b="-628"/>
          <a:stretch/>
        </p:blipFill>
        <p:spPr>
          <a:xfrm>
            <a:off x="1131167" y="1835890"/>
            <a:ext cx="2763900" cy="3292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3298788" y="52823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5482842" y="5282326"/>
            <a:ext cx="182774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밝기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선명도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이미지로 변환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B6F0A-BA9A-A701-DCC7-32022BE06242}"/>
              </a:ext>
            </a:extLst>
          </p:cNvPr>
          <p:cNvSpPr txBox="1"/>
          <p:nvPr/>
        </p:nvSpPr>
        <p:spPr>
          <a:xfrm>
            <a:off x="9731954" y="5282326"/>
            <a:ext cx="10824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잡음 제거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Blur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처리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E2CBD9-8A4E-CF30-5ACF-BC50990CE212}"/>
              </a:ext>
            </a:extLst>
          </p:cNvPr>
          <p:cNvCxnSpPr>
            <a:cxnSpLocks/>
          </p:cNvCxnSpPr>
          <p:nvPr/>
        </p:nvCxnSpPr>
        <p:spPr>
          <a:xfrm>
            <a:off x="796026" y="5219563"/>
            <a:ext cx="10307011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ject 141">
            <a:extLst>
              <a:ext uri="{FF2B5EF4-FFF2-40B4-BE49-F238E27FC236}">
                <a16:creationId xmlns:a16="http://schemas.microsoft.com/office/drawing/2014/main" id="{FAD91753-5070-0D41-45FA-160D264E6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3221" t="-643" r="35367" b="643"/>
          <a:stretch/>
        </p:blipFill>
        <p:spPr>
          <a:xfrm>
            <a:off x="4624458" y="1799171"/>
            <a:ext cx="2669114" cy="3298501"/>
          </a:xfrm>
          <a:prstGeom prst="rect">
            <a:avLst/>
          </a:prstGeom>
        </p:spPr>
      </p:pic>
      <p:pic>
        <p:nvPicPr>
          <p:cNvPr id="14" name="Object 141">
            <a:extLst>
              <a:ext uri="{FF2B5EF4-FFF2-40B4-BE49-F238E27FC236}">
                <a16:creationId xmlns:a16="http://schemas.microsoft.com/office/drawing/2014/main" id="{EA5E4C78-6D44-BCC3-74D6-E4E5A4C0E1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7100" r="3274"/>
          <a:stretch/>
        </p:blipFill>
        <p:spPr>
          <a:xfrm>
            <a:off x="8131126" y="1818937"/>
            <a:ext cx="2532185" cy="331771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04945C-4B66-2BBE-E810-B2DF2798A3C0}"/>
              </a:ext>
            </a:extLst>
          </p:cNvPr>
          <p:cNvCxnSpPr>
            <a:cxnSpLocks/>
          </p:cNvCxnSpPr>
          <p:nvPr/>
        </p:nvCxnSpPr>
        <p:spPr>
          <a:xfrm flipV="1">
            <a:off x="4294083" y="5233631"/>
            <a:ext cx="0" cy="1310231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0B271E-D4CA-0FF0-78C9-C399B7335126}"/>
              </a:ext>
            </a:extLst>
          </p:cNvPr>
          <p:cNvCxnSpPr>
            <a:cxnSpLocks/>
          </p:cNvCxnSpPr>
          <p:nvPr/>
        </p:nvCxnSpPr>
        <p:spPr>
          <a:xfrm flipV="1">
            <a:off x="7702258" y="5233631"/>
            <a:ext cx="0" cy="1310231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2FEDA8-B554-73A4-9C03-34403F7DEB86}"/>
              </a:ext>
            </a:extLst>
          </p:cNvPr>
          <p:cNvSpPr txBox="1"/>
          <p:nvPr/>
        </p:nvSpPr>
        <p:spPr>
          <a:xfrm>
            <a:off x="4398197" y="5928058"/>
            <a:ext cx="3283271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Lab </a:t>
            </a:r>
            <a:r>
              <a:rPr lang="ko-KR" altLang="en-US" sz="1550" dirty="0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색상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인간의 눈이 인지할 수 있는 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55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색차를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거의 그대로 수치로 표현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5D903-05F5-6380-6157-D28E14088174}"/>
              </a:ext>
            </a:extLst>
          </p:cNvPr>
          <p:cNvSpPr txBox="1"/>
          <p:nvPr/>
        </p:nvSpPr>
        <p:spPr>
          <a:xfrm>
            <a:off x="7792141" y="5940083"/>
            <a:ext cx="3068469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550" dirty="0" err="1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medianBlur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주변 픽셀들의 중앙값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(median)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픽셀 값을 대체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FA48F0B-B9C2-2505-85CE-F8730A338151}"/>
              </a:ext>
            </a:extLst>
          </p:cNvPr>
          <p:cNvCxnSpPr>
            <a:cxnSpLocks/>
          </p:cNvCxnSpPr>
          <p:nvPr/>
        </p:nvCxnSpPr>
        <p:spPr>
          <a:xfrm>
            <a:off x="4394200" y="5902495"/>
            <a:ext cx="3187700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E191EE-933A-D945-8E6C-29425A1FCA39}"/>
              </a:ext>
            </a:extLst>
          </p:cNvPr>
          <p:cNvCxnSpPr>
            <a:cxnSpLocks/>
          </p:cNvCxnSpPr>
          <p:nvPr/>
        </p:nvCxnSpPr>
        <p:spPr>
          <a:xfrm>
            <a:off x="7797000" y="5914471"/>
            <a:ext cx="3213900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D7B51C-94FD-5465-9FD0-B0EBEF29E763}"/>
              </a:ext>
            </a:extLst>
          </p:cNvPr>
          <p:cNvGrpSpPr/>
          <p:nvPr/>
        </p:nvGrpSpPr>
        <p:grpSpPr>
          <a:xfrm>
            <a:off x="951339" y="631157"/>
            <a:ext cx="598348" cy="523220"/>
            <a:chOff x="951339" y="1025267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1AF2F6-DC9F-56E5-34D3-124EE5396201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412E76-DACF-D5CF-672C-885EB29DD031}"/>
                </a:ext>
              </a:extLst>
            </p:cNvPr>
            <p:cNvSpPr txBox="1"/>
            <p:nvPr/>
          </p:nvSpPr>
          <p:spPr>
            <a:xfrm>
              <a:off x="1131167" y="1025267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2" name="슬라이드 번호 개체 틀 439">
            <a:extLst>
              <a:ext uri="{FF2B5EF4-FFF2-40B4-BE49-F238E27FC236}">
                <a16:creationId xmlns:a16="http://schemas.microsoft.com/office/drawing/2014/main" id="{6B94F8C9-0087-B563-D5A5-CBCEFA6B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46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26C959-3CD4-785C-3464-A9D0FA3EF156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pic>
        <p:nvPicPr>
          <p:cNvPr id="11" name="Object 148">
            <a:extLst>
              <a:ext uri="{FF2B5EF4-FFF2-40B4-BE49-F238E27FC236}">
                <a16:creationId xmlns:a16="http://schemas.microsoft.com/office/drawing/2014/main" id="{0FA6159A-975B-453F-5AE1-2A9D5F2D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50240"/>
          <a:stretch/>
        </p:blipFill>
        <p:spPr>
          <a:xfrm>
            <a:off x="1137040" y="1826975"/>
            <a:ext cx="2715008" cy="32608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2567818" y="5284850"/>
            <a:ext cx="131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회색 조 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4083378" y="5948080"/>
            <a:ext cx="3918060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threshold </a:t>
            </a: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적용</a:t>
            </a:r>
            <a:r>
              <a:rPr lang="en-US" altLang="ko-KR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이미지의 평균값으로 이진화</a:t>
            </a:r>
            <a:endParaRPr lang="en-US" altLang="ko-KR" sz="15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이미지 중 가장 큰 외곽선 추출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 영역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5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B6F0A-BA9A-A701-DCC7-32022BE06242}"/>
              </a:ext>
            </a:extLst>
          </p:cNvPr>
          <p:cNvSpPr txBox="1"/>
          <p:nvPr/>
        </p:nvSpPr>
        <p:spPr>
          <a:xfrm>
            <a:off x="7992568" y="5284850"/>
            <a:ext cx="27863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배경 제거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600" dirty="0">
                <a:highlight>
                  <a:srgbClr val="FFFF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비트연산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통해 손영역만 추출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Object 155">
            <a:extLst>
              <a:ext uri="{FF2B5EF4-FFF2-40B4-BE49-F238E27FC236}">
                <a16:creationId xmlns:a16="http://schemas.microsoft.com/office/drawing/2014/main" id="{7B062ED6-8B10-FAEB-EEEA-23C202A4CF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407" y="1889262"/>
            <a:ext cx="2279923" cy="3195887"/>
          </a:xfrm>
          <a:prstGeom prst="rect">
            <a:avLst/>
          </a:prstGeom>
        </p:spPr>
      </p:pic>
      <p:pic>
        <p:nvPicPr>
          <p:cNvPr id="19" name="Object 148">
            <a:extLst>
              <a:ext uri="{FF2B5EF4-FFF2-40B4-BE49-F238E27FC236}">
                <a16:creationId xmlns:a16="http://schemas.microsoft.com/office/drawing/2014/main" id="{32410C1E-6A86-87A9-C6E4-C38D51B14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0240" t="1303"/>
          <a:stretch/>
        </p:blipFill>
        <p:spPr>
          <a:xfrm>
            <a:off x="4650750" y="1849860"/>
            <a:ext cx="2715009" cy="32184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B7DA9-8C6F-FB2B-BBAE-7870BC36613F}"/>
              </a:ext>
            </a:extLst>
          </p:cNvPr>
          <p:cNvSpPr txBox="1"/>
          <p:nvPr/>
        </p:nvSpPr>
        <p:spPr>
          <a:xfrm>
            <a:off x="5148021" y="5284850"/>
            <a:ext cx="22477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마스크생성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임계처리 및 외곽선 추출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211C11-5BB4-638E-B8C5-5AA931587D69}"/>
              </a:ext>
            </a:extLst>
          </p:cNvPr>
          <p:cNvCxnSpPr>
            <a:cxnSpLocks/>
          </p:cNvCxnSpPr>
          <p:nvPr/>
        </p:nvCxnSpPr>
        <p:spPr>
          <a:xfrm flipV="1">
            <a:off x="4099021" y="5233630"/>
            <a:ext cx="0" cy="1310231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7EC2DE-11E2-B805-5F0F-190C193DEF4C}"/>
              </a:ext>
            </a:extLst>
          </p:cNvPr>
          <p:cNvCxnSpPr>
            <a:cxnSpLocks/>
          </p:cNvCxnSpPr>
          <p:nvPr/>
        </p:nvCxnSpPr>
        <p:spPr>
          <a:xfrm flipV="1">
            <a:off x="8004434" y="5233631"/>
            <a:ext cx="0" cy="1310231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72E7CF6-870D-C45A-5F61-74A2373F4391}"/>
              </a:ext>
            </a:extLst>
          </p:cNvPr>
          <p:cNvCxnSpPr>
            <a:cxnSpLocks/>
          </p:cNvCxnSpPr>
          <p:nvPr/>
        </p:nvCxnSpPr>
        <p:spPr>
          <a:xfrm>
            <a:off x="4169361" y="5902495"/>
            <a:ext cx="3764819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D79BF4-FF4A-8665-DFE8-BDD68339E4AB}"/>
              </a:ext>
            </a:extLst>
          </p:cNvPr>
          <p:cNvCxnSpPr>
            <a:cxnSpLocks/>
          </p:cNvCxnSpPr>
          <p:nvPr/>
        </p:nvCxnSpPr>
        <p:spPr>
          <a:xfrm>
            <a:off x="796026" y="5233631"/>
            <a:ext cx="10307011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E4E1C3-5154-14C1-80E6-011F4DFC75A2}"/>
              </a:ext>
            </a:extLst>
          </p:cNvPr>
          <p:cNvSpPr txBox="1"/>
          <p:nvPr/>
        </p:nvSpPr>
        <p:spPr>
          <a:xfrm>
            <a:off x="8015750" y="5953247"/>
            <a:ext cx="3101597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550" dirty="0" err="1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bitwise_and</a:t>
            </a:r>
            <a:endParaRPr lang="en-US" altLang="ko-KR" sz="1550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: 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서로 공통으로 겹치는 부분 출력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2C5E49-C46C-E3F2-7840-019C075BEBD9}"/>
              </a:ext>
            </a:extLst>
          </p:cNvPr>
          <p:cNvCxnSpPr>
            <a:cxnSpLocks/>
          </p:cNvCxnSpPr>
          <p:nvPr/>
        </p:nvCxnSpPr>
        <p:spPr>
          <a:xfrm>
            <a:off x="8120557" y="5914471"/>
            <a:ext cx="2866311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7C62A8-06CF-90AB-1C71-D5E7F61D6E5D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1A6C6-594A-4579-D05B-E52D3F26858D}"/>
              </a:ext>
            </a:extLst>
          </p:cNvPr>
          <p:cNvSpPr txBox="1"/>
          <p:nvPr/>
        </p:nvSpPr>
        <p:spPr>
          <a:xfrm>
            <a:off x="1549687" y="651979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 영역 추출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74CE0C-E979-B29F-AA0F-63857923FF6D}"/>
              </a:ext>
            </a:extLst>
          </p:cNvPr>
          <p:cNvGrpSpPr/>
          <p:nvPr/>
        </p:nvGrpSpPr>
        <p:grpSpPr>
          <a:xfrm>
            <a:off x="951339" y="631157"/>
            <a:ext cx="598348" cy="523220"/>
            <a:chOff x="951339" y="1025267"/>
            <a:chExt cx="598348" cy="5232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C727032-7219-EEDB-63E4-8E0BD8E30E74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F8CC19-E45B-95A4-A616-F1FA9D4499B5}"/>
                </a:ext>
              </a:extLst>
            </p:cNvPr>
            <p:cNvSpPr txBox="1"/>
            <p:nvPr/>
          </p:nvSpPr>
          <p:spPr>
            <a:xfrm>
              <a:off x="1131167" y="1025267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FCF7F9C5-8438-AE73-645E-A0882F33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11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61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B34D4-3701-3240-FD7A-E5AA7DDF2D4A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550839" y="651979"/>
            <a:ext cx="2153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손목 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Rotation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1416958" y="5245513"/>
            <a:ext cx="444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FF00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모델의 정확도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높이기 위해 이미지의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각도조정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1423896" y="5689578"/>
            <a:ext cx="4987263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손목의 시작과 중간 부분을 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 y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설정</a:t>
            </a:r>
            <a:endParaRPr lang="en-US" altLang="ko-KR" sz="15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선형회귀</a:t>
            </a:r>
            <a:r>
              <a:rPr lang="en-US" altLang="ko-KR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550" dirty="0" err="1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LinearRegression</a:t>
            </a:r>
            <a:r>
              <a:rPr lang="en-US" altLang="ko-KR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학습으로 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 y 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그래프를 그림</a:t>
            </a:r>
            <a:endParaRPr lang="en-US" altLang="ko-KR" sz="15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③ 회귀 직선이 그림 밑 선을 기준으로 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90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˚가 되도록 회전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Object 148">
            <a:extLst>
              <a:ext uri="{FF2B5EF4-FFF2-40B4-BE49-F238E27FC236}">
                <a16:creationId xmlns:a16="http://schemas.microsoft.com/office/drawing/2014/main" id="{32410C1E-6A86-87A9-C6E4-C38D51B14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3921" t="1303" r="4293"/>
          <a:stretch/>
        </p:blipFill>
        <p:spPr>
          <a:xfrm>
            <a:off x="1367783" y="1835890"/>
            <a:ext cx="2279923" cy="321841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72E7CF6-870D-C45A-5F61-74A2373F4391}"/>
              </a:ext>
            </a:extLst>
          </p:cNvPr>
          <p:cNvCxnSpPr>
            <a:cxnSpLocks/>
          </p:cNvCxnSpPr>
          <p:nvPr/>
        </p:nvCxnSpPr>
        <p:spPr>
          <a:xfrm flipV="1">
            <a:off x="998806" y="5614845"/>
            <a:ext cx="5331657" cy="59820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D79BF4-FF4A-8665-DFE8-BDD68339E4AB}"/>
              </a:ext>
            </a:extLst>
          </p:cNvPr>
          <p:cNvCxnSpPr>
            <a:cxnSpLocks/>
          </p:cNvCxnSpPr>
          <p:nvPr/>
        </p:nvCxnSpPr>
        <p:spPr>
          <a:xfrm flipV="1">
            <a:off x="887156" y="5151996"/>
            <a:ext cx="5583982" cy="28167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39CE7A-0671-6DD9-3AE3-F19FB4B7ECFE}"/>
              </a:ext>
            </a:extLst>
          </p:cNvPr>
          <p:cNvGrpSpPr/>
          <p:nvPr/>
        </p:nvGrpSpPr>
        <p:grpSpPr>
          <a:xfrm>
            <a:off x="3816077" y="1761524"/>
            <a:ext cx="2279923" cy="3443480"/>
            <a:chOff x="4007192" y="1762014"/>
            <a:chExt cx="2279923" cy="3443480"/>
          </a:xfrm>
        </p:grpSpPr>
        <p:pic>
          <p:nvPicPr>
            <p:cNvPr id="18" name="Object 155">
              <a:extLst>
                <a:ext uri="{FF2B5EF4-FFF2-40B4-BE49-F238E27FC236}">
                  <a16:creationId xmlns:a16="http://schemas.microsoft.com/office/drawing/2014/main" id="{7B062ED6-8B10-FAEB-EEEA-23C202A4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7192" y="1858421"/>
              <a:ext cx="2279923" cy="3195887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87DBF07-AC0A-9A71-3E71-E24DE285D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6745" y="1762014"/>
              <a:ext cx="481331" cy="3443480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" name="Object 151">
            <a:extLst>
              <a:ext uri="{FF2B5EF4-FFF2-40B4-BE49-F238E27FC236}">
                <a16:creationId xmlns:a16="http://schemas.microsoft.com/office/drawing/2014/main" id="{0FDB326B-7EA7-4596-6C09-E581FFEE5F9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2263" y="1815853"/>
            <a:ext cx="3175069" cy="4572557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62860E4-E7A2-6B72-4D19-9AEE3FC8D5D6}"/>
              </a:ext>
            </a:extLst>
          </p:cNvPr>
          <p:cNvCxnSpPr>
            <a:cxnSpLocks/>
          </p:cNvCxnSpPr>
          <p:nvPr/>
        </p:nvCxnSpPr>
        <p:spPr>
          <a:xfrm flipV="1">
            <a:off x="6474116" y="1638886"/>
            <a:ext cx="0" cy="4904975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0A0DB5-54F8-2053-70DE-830A5D9C7068}"/>
              </a:ext>
            </a:extLst>
          </p:cNvPr>
          <p:cNvCxnSpPr/>
          <p:nvPr/>
        </p:nvCxnSpPr>
        <p:spPr>
          <a:xfrm>
            <a:off x="8083162" y="1761524"/>
            <a:ext cx="0" cy="4840586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94E95C-91B5-0669-0BE1-9E8265AC75C1}"/>
              </a:ext>
            </a:extLst>
          </p:cNvPr>
          <p:cNvSpPr txBox="1"/>
          <p:nvPr/>
        </p:nvSpPr>
        <p:spPr>
          <a:xfrm>
            <a:off x="9916093" y="3581865"/>
            <a:ext cx="1221809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회전각도</a:t>
            </a:r>
            <a:r>
              <a:rPr lang="en-US" altLang="ko-KR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:</a:t>
            </a:r>
          </a:p>
          <a:p>
            <a:pPr>
              <a:spcAft>
                <a:spcPts val="300"/>
              </a:spcAft>
            </a:pPr>
            <a:r>
              <a:rPr lang="en-US" altLang="ko-KR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90 - atan2</a:t>
            </a:r>
            <a:r>
              <a:rPr lang="ko-KR" altLang="en-US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로 </a:t>
            </a:r>
            <a:endParaRPr lang="en-US" altLang="ko-KR" dirty="0">
              <a:latin typeface="심경하체" panose="02010600000101010101" pitchFamily="2" charset="-127"/>
              <a:ea typeface="심경하체" panose="02010600000101010101" pitchFamily="2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계산한 각도</a:t>
            </a:r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5835E46A-ECE9-3CC9-2E9B-4B0C549B0DF4}"/>
              </a:ext>
            </a:extLst>
          </p:cNvPr>
          <p:cNvSpPr/>
          <p:nvPr/>
        </p:nvSpPr>
        <p:spPr>
          <a:xfrm>
            <a:off x="5832475" y="2115395"/>
            <a:ext cx="1057273" cy="723898"/>
          </a:xfrm>
          <a:prstGeom prst="arc">
            <a:avLst>
              <a:gd name="adj1" fmla="val 12661616"/>
              <a:gd name="adj2" fmla="val 21229789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AF77B13C-53D8-4B84-97EB-50B0B780FA3D}"/>
              </a:ext>
            </a:extLst>
          </p:cNvPr>
          <p:cNvSpPr/>
          <p:nvPr/>
        </p:nvSpPr>
        <p:spPr>
          <a:xfrm rot="20518542">
            <a:off x="9298695" y="2979549"/>
            <a:ext cx="1057273" cy="950222"/>
          </a:xfrm>
          <a:prstGeom prst="arc">
            <a:avLst>
              <a:gd name="adj1" fmla="val 13019001"/>
              <a:gd name="adj2" fmla="val 1334768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3350D-6C23-9BFA-D56E-E51BC7A1F4A4}"/>
              </a:ext>
            </a:extLst>
          </p:cNvPr>
          <p:cNvGrpSpPr/>
          <p:nvPr/>
        </p:nvGrpSpPr>
        <p:grpSpPr>
          <a:xfrm>
            <a:off x="951339" y="631157"/>
            <a:ext cx="598348" cy="523220"/>
            <a:chOff x="951339" y="1025267"/>
            <a:chExt cx="598348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80522-B74C-8F23-E45F-AF733F995CA5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3B88C-1238-FBF7-F82D-4CBF887FF848}"/>
                </a:ext>
              </a:extLst>
            </p:cNvPr>
            <p:cNvSpPr txBox="1"/>
            <p:nvPr/>
          </p:nvSpPr>
          <p:spPr>
            <a:xfrm>
              <a:off x="1131167" y="1025267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7" name="슬라이드 번호 개체 틀 439">
            <a:extLst>
              <a:ext uri="{FF2B5EF4-FFF2-40B4-BE49-F238E27FC236}">
                <a16:creationId xmlns:a16="http://schemas.microsoft.com/office/drawing/2014/main" id="{9BF02FE4-C57D-7D72-02D1-90E12394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53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B88071-0DA0-8F6B-1416-1940DA9CF35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536289" y="665231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모폴로지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Object 142">
            <a:extLst>
              <a:ext uri="{FF2B5EF4-FFF2-40B4-BE49-F238E27FC236}">
                <a16:creationId xmlns:a16="http://schemas.microsoft.com/office/drawing/2014/main" id="{C40E09D0-E9F2-C3E7-6F70-BD55BDA171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026" y="1844634"/>
            <a:ext cx="5829993" cy="27795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1871BC9-95DE-E2B5-9A8B-03E6EB2F3AE3}"/>
              </a:ext>
            </a:extLst>
          </p:cNvPr>
          <p:cNvSpPr txBox="1"/>
          <p:nvPr/>
        </p:nvSpPr>
        <p:spPr>
          <a:xfrm>
            <a:off x="2013369" y="4668492"/>
            <a:ext cx="682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5E429-FE33-1DBC-DC07-024A66FC1410}"/>
              </a:ext>
            </a:extLst>
          </p:cNvPr>
          <p:cNvSpPr txBox="1"/>
          <p:nvPr/>
        </p:nvSpPr>
        <p:spPr>
          <a:xfrm>
            <a:off x="2743591" y="5370181"/>
            <a:ext cx="2003327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Lab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변환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brightness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함수작성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: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픽셀 밝기에 따른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가중치 추가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25DD75-5D9D-247C-41F5-78F9C48FF19A}"/>
              </a:ext>
            </a:extLst>
          </p:cNvPr>
          <p:cNvSpPr txBox="1"/>
          <p:nvPr/>
        </p:nvSpPr>
        <p:spPr>
          <a:xfrm>
            <a:off x="4746918" y="5370181"/>
            <a:ext cx="2003327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노이즈 제거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값이 큰 구간 강조       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( 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밝은 구간 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뼈 부분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③ </a:t>
            </a:r>
            <a:r>
              <a:rPr lang="en-US" altLang="ko-KR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TOPHAT</a:t>
            </a:r>
            <a:r>
              <a:rPr lang="ko-KR" altLang="en-US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옵션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7A2431E-7A88-54DE-4294-257ADCB46A31}"/>
              </a:ext>
            </a:extLst>
          </p:cNvPr>
          <p:cNvCxnSpPr>
            <a:cxnSpLocks/>
          </p:cNvCxnSpPr>
          <p:nvPr/>
        </p:nvCxnSpPr>
        <p:spPr>
          <a:xfrm>
            <a:off x="2727976" y="4658073"/>
            <a:ext cx="0" cy="1799883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C3B4030-1899-0002-BB72-A427E472D56F}"/>
              </a:ext>
            </a:extLst>
          </p:cNvPr>
          <p:cNvCxnSpPr>
            <a:cxnSpLocks/>
          </p:cNvCxnSpPr>
          <p:nvPr/>
        </p:nvCxnSpPr>
        <p:spPr>
          <a:xfrm>
            <a:off x="4683418" y="4666259"/>
            <a:ext cx="0" cy="1799883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CDCEA3-C49A-4997-F115-389A1D472A38}"/>
              </a:ext>
            </a:extLst>
          </p:cNvPr>
          <p:cNvSpPr txBox="1"/>
          <p:nvPr/>
        </p:nvSpPr>
        <p:spPr>
          <a:xfrm>
            <a:off x="2668896" y="4673559"/>
            <a:ext cx="2003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밝기 조정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DBFC8-BE94-6051-E221-C9777FFB8283}"/>
              </a:ext>
            </a:extLst>
          </p:cNvPr>
          <p:cNvSpPr txBox="1"/>
          <p:nvPr/>
        </p:nvSpPr>
        <p:spPr>
          <a:xfrm>
            <a:off x="4672223" y="4664038"/>
            <a:ext cx="2003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ko-KR" altLang="en-US" b="1" dirty="0" err="1"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모폴로지</a:t>
            </a:r>
            <a:r>
              <a:rPr lang="ko-KR" altLang="en-US" b="1" dirty="0"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b="1" dirty="0">
              <a:highlight>
                <a:srgbClr val="FF00FF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DA9350-5B47-F291-0E2E-7E93A8B2FF49}"/>
              </a:ext>
            </a:extLst>
          </p:cNvPr>
          <p:cNvSpPr/>
          <p:nvPr/>
        </p:nvSpPr>
        <p:spPr>
          <a:xfrm>
            <a:off x="6810419" y="1844634"/>
            <a:ext cx="4292618" cy="488029"/>
          </a:xfrm>
          <a:prstGeom prst="rect">
            <a:avLst/>
          </a:prstGeom>
          <a:solidFill>
            <a:srgbClr val="9A96A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39863-BEAB-54E2-BC52-1395ECB0E5B6}"/>
              </a:ext>
            </a:extLst>
          </p:cNvPr>
          <p:cNvSpPr txBox="1"/>
          <p:nvPr/>
        </p:nvSpPr>
        <p:spPr>
          <a:xfrm>
            <a:off x="6800529" y="1907726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모폴로지</a:t>
            </a:r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연산이란</a:t>
            </a:r>
            <a:r>
              <a:rPr lang="en-US" altLang="ko-KR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</a:t>
            </a:r>
            <a:endParaRPr lang="ko-KR" altLang="en-US" sz="2000" dirty="0">
              <a:solidFill>
                <a:srgbClr val="242D3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4" name="Object 149">
            <a:extLst>
              <a:ext uri="{FF2B5EF4-FFF2-40B4-BE49-F238E27FC236}">
                <a16:creationId xmlns:a16="http://schemas.microsoft.com/office/drawing/2014/main" id="{943B5D89-62D7-F7A3-57CA-2868392E3E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5447" y="3112690"/>
            <a:ext cx="1965228" cy="1266543"/>
          </a:xfrm>
          <a:prstGeom prst="rect">
            <a:avLst/>
          </a:prstGeom>
        </p:spPr>
      </p:pic>
      <p:pic>
        <p:nvPicPr>
          <p:cNvPr id="17" name="Object 152">
            <a:extLst>
              <a:ext uri="{FF2B5EF4-FFF2-40B4-BE49-F238E27FC236}">
                <a16:creationId xmlns:a16="http://schemas.microsoft.com/office/drawing/2014/main" id="{92616FA6-4890-8848-6F98-885A8A11F22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3267" y="3101459"/>
            <a:ext cx="1904374" cy="1275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D26B8D-1999-28FF-925E-32CFF1DA61A5}"/>
              </a:ext>
            </a:extLst>
          </p:cNvPr>
          <p:cNvSpPr txBox="1"/>
          <p:nvPr/>
        </p:nvSpPr>
        <p:spPr>
          <a:xfrm>
            <a:off x="6897347" y="4431962"/>
            <a:ext cx="1846670" cy="122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z="17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침식</a:t>
            </a:r>
            <a:endParaRPr lang="en-US" altLang="ko-KR" sz="17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어두운 부분의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노이즈를 제거하는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F73DE-25BF-83FE-FD60-98C28040AB0B}"/>
              </a:ext>
            </a:extLst>
          </p:cNvPr>
          <p:cNvSpPr txBox="1"/>
          <p:nvPr/>
        </p:nvSpPr>
        <p:spPr>
          <a:xfrm>
            <a:off x="9005167" y="4431962"/>
            <a:ext cx="1846670" cy="122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z="17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팽창</a:t>
            </a:r>
            <a:endParaRPr lang="en-US" altLang="ko-KR" sz="17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밝은 부분의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노이즈를 제거하는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687698-972E-D220-DC2A-15E6BB84666E}"/>
              </a:ext>
            </a:extLst>
          </p:cNvPr>
          <p:cNvSpPr txBox="1"/>
          <p:nvPr/>
        </p:nvSpPr>
        <p:spPr>
          <a:xfrm>
            <a:off x="7483328" y="5781082"/>
            <a:ext cx="3448380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시 형태가 변형되기도 하므로 </a:t>
            </a:r>
            <a:endParaRPr lang="en-US" altLang="ko-KR" sz="1550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두 방법을 결합하여 연산 할 수 있도록 도움</a:t>
            </a:r>
            <a:endParaRPr lang="en-US" altLang="ko-KR" sz="1550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1804102-EA4E-A6CB-660B-134D92DB8816}"/>
              </a:ext>
            </a:extLst>
          </p:cNvPr>
          <p:cNvCxnSpPr>
            <a:cxnSpLocks/>
          </p:cNvCxnSpPr>
          <p:nvPr/>
        </p:nvCxnSpPr>
        <p:spPr>
          <a:xfrm>
            <a:off x="6969036" y="4764590"/>
            <a:ext cx="390820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ED4F967-F324-E5A3-3B62-A08CB32C23C6}"/>
              </a:ext>
            </a:extLst>
          </p:cNvPr>
          <p:cNvSpPr/>
          <p:nvPr/>
        </p:nvSpPr>
        <p:spPr>
          <a:xfrm>
            <a:off x="7083709" y="5897564"/>
            <a:ext cx="341640" cy="286005"/>
          </a:xfrm>
          <a:prstGeom prst="rightArrow">
            <a:avLst/>
          </a:prstGeom>
          <a:noFill/>
          <a:ln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00F99-A6DC-3D16-7909-8C1585AB80C3}"/>
              </a:ext>
            </a:extLst>
          </p:cNvPr>
          <p:cNvSpPr txBox="1"/>
          <p:nvPr/>
        </p:nvSpPr>
        <p:spPr>
          <a:xfrm>
            <a:off x="6793649" y="2408867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팽창과 수축의 형태학적 변환을 결합하여</a:t>
            </a: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연산하는데 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도움을 주는 함수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4157028-BA32-462E-D28C-41A1BF132980}"/>
              </a:ext>
            </a:extLst>
          </p:cNvPr>
          <p:cNvCxnSpPr>
            <a:cxnSpLocks/>
          </p:cNvCxnSpPr>
          <p:nvPr/>
        </p:nvCxnSpPr>
        <p:spPr>
          <a:xfrm>
            <a:off x="6969036" y="5757772"/>
            <a:ext cx="390820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AA95E5B-FDB8-6436-5451-92D813153F12}"/>
              </a:ext>
            </a:extLst>
          </p:cNvPr>
          <p:cNvCxnSpPr>
            <a:cxnSpLocks/>
          </p:cNvCxnSpPr>
          <p:nvPr/>
        </p:nvCxnSpPr>
        <p:spPr>
          <a:xfrm flipV="1">
            <a:off x="11086415" y="1638886"/>
            <a:ext cx="0" cy="4904975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B204F09-583F-253A-40DE-A47843E15E94}"/>
              </a:ext>
            </a:extLst>
          </p:cNvPr>
          <p:cNvCxnSpPr>
            <a:cxnSpLocks/>
          </p:cNvCxnSpPr>
          <p:nvPr/>
        </p:nvCxnSpPr>
        <p:spPr>
          <a:xfrm flipV="1">
            <a:off x="6810419" y="1638886"/>
            <a:ext cx="0" cy="4904975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ED3186-0542-8EDC-4B81-BEEDE1A48204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13158A4-EDB9-4685-28EC-F7725EF8E413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224FF3-AC2D-FD83-F254-6BFC70535B1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350608D8-B6D5-BD99-F315-E0D60969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13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1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79C43-8086-5D51-F935-371E75F3B3B4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8D7606-6DE5-361E-B5CC-7FEA59370DDF}"/>
              </a:ext>
            </a:extLst>
          </p:cNvPr>
          <p:cNvSpPr/>
          <p:nvPr/>
        </p:nvSpPr>
        <p:spPr>
          <a:xfrm>
            <a:off x="931987" y="5132869"/>
            <a:ext cx="10124534" cy="30212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99140-1185-1CD2-FFD2-006EE63DB51C}"/>
              </a:ext>
            </a:extLst>
          </p:cNvPr>
          <p:cNvSpPr/>
          <p:nvPr/>
        </p:nvSpPr>
        <p:spPr>
          <a:xfrm>
            <a:off x="809277" y="1844634"/>
            <a:ext cx="2310248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44166-3056-55C8-87FD-712D6D9B042B}"/>
              </a:ext>
            </a:extLst>
          </p:cNvPr>
          <p:cNvSpPr txBox="1"/>
          <p:nvPr/>
        </p:nvSpPr>
        <p:spPr>
          <a:xfrm>
            <a:off x="799387" y="1907726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모폴로지</a:t>
            </a:r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연산 비교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8607B6-C2DA-271A-9E90-424A4F634807}"/>
              </a:ext>
            </a:extLst>
          </p:cNvPr>
          <p:cNvSpPr txBox="1"/>
          <p:nvPr/>
        </p:nvSpPr>
        <p:spPr>
          <a:xfrm>
            <a:off x="8134434" y="5687926"/>
            <a:ext cx="292259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Opening </a:t>
            </a:r>
            <a:r>
              <a:rPr lang="ko-KR" altLang="en-US" sz="1400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침식 후 팽창 연산 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주변보다 밝은 노이즈를 제거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독립 개체를 분리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돌출된 모양을 제거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10611E-BF9F-F03E-C325-AE9ACD16113F}"/>
              </a:ext>
            </a:extLst>
          </p:cNvPr>
          <p:cNvSpPr txBox="1"/>
          <p:nvPr/>
        </p:nvSpPr>
        <p:spPr>
          <a:xfrm>
            <a:off x="6550368" y="1923115"/>
            <a:ext cx="4478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z="17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ko-KR" altLang="en-US" sz="17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모폴로지</a:t>
            </a:r>
            <a:r>
              <a:rPr lang="ko-KR" altLang="en-US" sz="17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 비교와 </a:t>
            </a:r>
            <a:r>
              <a:rPr lang="en-US" altLang="ko-KR" b="1" dirty="0"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TOPHAT</a:t>
            </a:r>
            <a:r>
              <a:rPr lang="ko-KR" altLang="en-US" b="1" dirty="0"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옵션 사용이유</a:t>
            </a:r>
            <a:endParaRPr lang="ko-KR" altLang="en-US" sz="1500" b="1" dirty="0">
              <a:highlight>
                <a:srgbClr val="FF00FF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DDBC15-A0F2-2EB8-00BD-7F74A4B502A9}"/>
              </a:ext>
            </a:extLst>
          </p:cNvPr>
          <p:cNvSpPr txBox="1"/>
          <p:nvPr/>
        </p:nvSpPr>
        <p:spPr>
          <a:xfrm>
            <a:off x="1348957" y="5103840"/>
            <a:ext cx="66527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</a:t>
            </a:r>
            <a:endParaRPr lang="en-US" altLang="ko-KR" sz="15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Object 148">
            <a:extLst>
              <a:ext uri="{FF2B5EF4-FFF2-40B4-BE49-F238E27FC236}">
                <a16:creationId xmlns:a16="http://schemas.microsoft.com/office/drawing/2014/main" id="{5347A434-8436-326A-81BB-8BB030EC1E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3605" y="2630748"/>
            <a:ext cx="10132916" cy="2400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906CE3-56DC-DB76-DD99-2F1ACDFA5F5A}"/>
              </a:ext>
            </a:extLst>
          </p:cNvPr>
          <p:cNvSpPr txBox="1"/>
          <p:nvPr/>
        </p:nvSpPr>
        <p:spPr>
          <a:xfrm>
            <a:off x="2644230" y="5103840"/>
            <a:ext cx="152207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opening </a:t>
            </a: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</a:t>
            </a:r>
            <a:endParaRPr lang="en-US" altLang="ko-KR" sz="17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65A10-8715-DFB5-8E50-B682E8F2FF7C}"/>
              </a:ext>
            </a:extLst>
          </p:cNvPr>
          <p:cNvSpPr txBox="1"/>
          <p:nvPr/>
        </p:nvSpPr>
        <p:spPr>
          <a:xfrm>
            <a:off x="4314904" y="5103840"/>
            <a:ext cx="141592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close</a:t>
            </a: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sz="17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2F44E5-139C-71BC-E3A4-D3CA06C8CE81}"/>
              </a:ext>
            </a:extLst>
          </p:cNvPr>
          <p:cNvSpPr txBox="1"/>
          <p:nvPr/>
        </p:nvSpPr>
        <p:spPr>
          <a:xfrm>
            <a:off x="5920388" y="5103840"/>
            <a:ext cx="162463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gradient</a:t>
            </a: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sz="17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87FC7E-D178-BC4D-568F-40EF39F93052}"/>
              </a:ext>
            </a:extLst>
          </p:cNvPr>
          <p:cNvSpPr txBox="1"/>
          <p:nvPr/>
        </p:nvSpPr>
        <p:spPr>
          <a:xfrm>
            <a:off x="7717460" y="5103840"/>
            <a:ext cx="141592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b="1" dirty="0" err="1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tophat</a:t>
            </a:r>
            <a:r>
              <a:rPr lang="ko-KR" altLang="en-US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sz="1700" b="1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CC4859-B160-1443-5424-DC0A3675E7F4}"/>
              </a:ext>
            </a:extLst>
          </p:cNvPr>
          <p:cNvSpPr txBox="1"/>
          <p:nvPr/>
        </p:nvSpPr>
        <p:spPr>
          <a:xfrm>
            <a:off x="9263743" y="5103840"/>
            <a:ext cx="162463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blackhat</a:t>
            </a: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sz="17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" name="그룹 1055">
            <a:extLst>
              <a:ext uri="{FF2B5EF4-FFF2-40B4-BE49-F238E27FC236}">
                <a16:creationId xmlns:a16="http://schemas.microsoft.com/office/drawing/2014/main" id="{C72C99C7-C9D8-3B3B-79F3-F626E933450D}"/>
              </a:ext>
            </a:extLst>
          </p:cNvPr>
          <p:cNvGrpSpPr/>
          <p:nvPr/>
        </p:nvGrpSpPr>
        <p:grpSpPr>
          <a:xfrm>
            <a:off x="931987" y="2425660"/>
            <a:ext cx="1723643" cy="429898"/>
            <a:chOff x="1050020" y="5770503"/>
            <a:chExt cx="1723643" cy="429898"/>
          </a:xfrm>
        </p:grpSpPr>
        <p:pic>
          <p:nvPicPr>
            <p:cNvPr id="14" name="Object 151">
              <a:extLst>
                <a:ext uri="{FF2B5EF4-FFF2-40B4-BE49-F238E27FC236}">
                  <a16:creationId xmlns:a16="http://schemas.microsoft.com/office/drawing/2014/main" id="{245F2A4E-3CC3-8261-54D1-5F324134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20" y="5770503"/>
              <a:ext cx="1723643" cy="429898"/>
            </a:xfrm>
            <a:prstGeom prst="rect">
              <a:avLst/>
            </a:prstGeom>
          </p:spPr>
        </p:pic>
      </p:grpSp>
      <p:pic>
        <p:nvPicPr>
          <p:cNvPr id="17" name="Object 153">
            <a:extLst>
              <a:ext uri="{FF2B5EF4-FFF2-40B4-BE49-F238E27FC236}">
                <a16:creationId xmlns:a16="http://schemas.microsoft.com/office/drawing/2014/main" id="{6F890361-CCD6-F814-7461-DCD96AC84AA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715" y="2400581"/>
            <a:ext cx="1519579" cy="591789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4F1A4899-E0CB-849F-ED82-19E756A8C3A5}"/>
              </a:ext>
            </a:extLst>
          </p:cNvPr>
          <p:cNvSpPr/>
          <p:nvPr/>
        </p:nvSpPr>
        <p:spPr>
          <a:xfrm>
            <a:off x="1010715" y="5652406"/>
            <a:ext cx="1713961" cy="398575"/>
          </a:xfrm>
          <a:prstGeom prst="ellipse">
            <a:avLst/>
          </a:prstGeom>
          <a:solidFill>
            <a:srgbClr val="F8DFE1"/>
          </a:solidFill>
          <a:ln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BB2CC0-15D0-125F-43F5-684D4D098C0D}"/>
              </a:ext>
            </a:extLst>
          </p:cNvPr>
          <p:cNvSpPr txBox="1"/>
          <p:nvPr/>
        </p:nvSpPr>
        <p:spPr>
          <a:xfrm>
            <a:off x="1184630" y="5678482"/>
            <a:ext cx="136613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dirty="0" err="1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tophat</a:t>
            </a:r>
            <a:r>
              <a:rPr lang="en-US" altLang="ko-KR" sz="17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7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</a:t>
            </a:r>
            <a:endParaRPr lang="ko-KR" altLang="en-US" sz="1700" b="1" dirty="0">
              <a:solidFill>
                <a:srgbClr val="3D4F6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1246B-7D1F-5A03-5DD7-036C2C1AA4DF}"/>
              </a:ext>
            </a:extLst>
          </p:cNvPr>
          <p:cNvSpPr txBox="1"/>
          <p:nvPr/>
        </p:nvSpPr>
        <p:spPr>
          <a:xfrm>
            <a:off x="2732081" y="5987740"/>
            <a:ext cx="531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50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형태의 변형 없이 밝기가 크게 튀는 부분을 강조</a:t>
            </a:r>
            <a:r>
              <a:rPr lang="ko-KR" altLang="en-US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</a:t>
            </a:r>
            <a:r>
              <a:rPr lang="en-US" altLang="ko-KR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위의 예시 </a:t>
            </a:r>
            <a:endParaRPr lang="en-US" altLang="ko-KR" sz="155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이미지에서 보이는 바와 같이 </a:t>
            </a:r>
            <a:r>
              <a:rPr lang="ko-KR" altLang="en-US" sz="1550" dirty="0">
                <a:solidFill>
                  <a:srgbClr val="FF00FF"/>
                </a:solidFill>
                <a:highlight>
                  <a:srgbClr val="FFFF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뼈 도출이 가장 잘되는 모습으로 </a:t>
            </a:r>
            <a:r>
              <a:rPr lang="ko-KR" altLang="en-US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확인</a:t>
            </a:r>
            <a:endParaRPr lang="en-US" altLang="ko-KR" sz="155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1F6DFE-3767-514E-952B-3900DDC63379}"/>
              </a:ext>
            </a:extLst>
          </p:cNvPr>
          <p:cNvSpPr txBox="1"/>
          <p:nvPr/>
        </p:nvSpPr>
        <p:spPr>
          <a:xfrm>
            <a:off x="2736238" y="5658898"/>
            <a:ext cx="37048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 이미지와 </a:t>
            </a:r>
            <a:r>
              <a:rPr lang="en-US" altLang="ko-KR" sz="17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opening </a:t>
            </a:r>
            <a:r>
              <a:rPr lang="ko-KR" altLang="en-US" sz="17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결과의 차이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C14C0F9-049A-DFE7-B3CD-B2A3830983AC}"/>
              </a:ext>
            </a:extLst>
          </p:cNvPr>
          <p:cNvCxnSpPr>
            <a:cxnSpLocks/>
          </p:cNvCxnSpPr>
          <p:nvPr/>
        </p:nvCxnSpPr>
        <p:spPr>
          <a:xfrm>
            <a:off x="8089830" y="5663968"/>
            <a:ext cx="0" cy="879894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A3693DB-EB58-C4C1-9116-23E100E9D2C9}"/>
              </a:ext>
            </a:extLst>
          </p:cNvPr>
          <p:cNvCxnSpPr/>
          <p:nvPr/>
        </p:nvCxnSpPr>
        <p:spPr>
          <a:xfrm>
            <a:off x="2750752" y="5973226"/>
            <a:ext cx="5339078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9C48A6-D2CE-02C3-29D3-3122D06E25CF}"/>
              </a:ext>
            </a:extLst>
          </p:cNvPr>
          <p:cNvCxnSpPr/>
          <p:nvPr/>
        </p:nvCxnSpPr>
        <p:spPr>
          <a:xfrm>
            <a:off x="2530294" y="2332663"/>
            <a:ext cx="8572743" cy="0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D1AA8-E09E-8765-79BA-DC48774438D6}"/>
              </a:ext>
            </a:extLst>
          </p:cNvPr>
          <p:cNvSpPr txBox="1"/>
          <p:nvPr/>
        </p:nvSpPr>
        <p:spPr>
          <a:xfrm>
            <a:off x="1536289" y="665231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모폴로지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D4939E-469C-8158-8BE7-C86C95A64D7F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422D2F-EB0E-2402-E2DD-4420E0603980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91F080-6A80-D47D-3FD9-1B86343D3E07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5" name="슬라이드 번호 개체 틀 439">
            <a:extLst>
              <a:ext uri="{FF2B5EF4-FFF2-40B4-BE49-F238E27FC236}">
                <a16:creationId xmlns:a16="http://schemas.microsoft.com/office/drawing/2014/main" id="{DB323FF8-F566-5A9F-A622-37C662AA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35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068607-EB72-53E1-A5FF-F87C3F704DFE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533732" y="678483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마스크 생성 및 뼈 도출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620136" y="5134315"/>
            <a:ext cx="2553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잡음감소와 </a:t>
            </a:r>
            <a:r>
              <a:rPr lang="ko-KR" altLang="en-US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회색조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블러처리를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통한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노이즈감소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4759019" y="5134315"/>
            <a:ext cx="101181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정규화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대비조정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B6F0A-BA9A-A701-DCC7-32022BE06242}"/>
              </a:ext>
            </a:extLst>
          </p:cNvPr>
          <p:cNvSpPr txBox="1"/>
          <p:nvPr/>
        </p:nvSpPr>
        <p:spPr>
          <a:xfrm>
            <a:off x="9195698" y="5134315"/>
            <a:ext cx="19223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마스크생성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findContours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적용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E2CBD9-8A4E-CF30-5ACF-BC50990CE212}"/>
              </a:ext>
            </a:extLst>
          </p:cNvPr>
          <p:cNvCxnSpPr>
            <a:cxnSpLocks/>
          </p:cNvCxnSpPr>
          <p:nvPr/>
        </p:nvCxnSpPr>
        <p:spPr>
          <a:xfrm>
            <a:off x="796026" y="5064818"/>
            <a:ext cx="10307011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04945C-4B66-2BBE-E810-B2DF2798A3C0}"/>
              </a:ext>
            </a:extLst>
          </p:cNvPr>
          <p:cNvCxnSpPr>
            <a:cxnSpLocks/>
          </p:cNvCxnSpPr>
          <p:nvPr/>
        </p:nvCxnSpPr>
        <p:spPr>
          <a:xfrm flipV="1">
            <a:off x="3267140" y="5064818"/>
            <a:ext cx="0" cy="1479044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2FEDA8-B554-73A4-9C03-34403F7DEB86}"/>
              </a:ext>
            </a:extLst>
          </p:cNvPr>
          <p:cNvSpPr txBox="1"/>
          <p:nvPr/>
        </p:nvSpPr>
        <p:spPr>
          <a:xfrm>
            <a:off x="691498" y="5859382"/>
            <a:ext cx="2533066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550" dirty="0" err="1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bilateralFilter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에지가 아닌 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부분에서만 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blurring</a:t>
            </a:r>
          </a:p>
        </p:txBody>
      </p:sp>
      <p:pic>
        <p:nvPicPr>
          <p:cNvPr id="4" name="Object 167">
            <a:extLst>
              <a:ext uri="{FF2B5EF4-FFF2-40B4-BE49-F238E27FC236}">
                <a16:creationId xmlns:a16="http://schemas.microsoft.com/office/drawing/2014/main" id="{2CD188CE-13D9-CA43-51BB-F8C94835A6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50395"/>
          <a:stretch/>
        </p:blipFill>
        <p:spPr>
          <a:xfrm>
            <a:off x="796026" y="1756407"/>
            <a:ext cx="2242596" cy="3174766"/>
          </a:xfrm>
          <a:prstGeom prst="rect">
            <a:avLst/>
          </a:prstGeom>
        </p:spPr>
      </p:pic>
      <p:pic>
        <p:nvPicPr>
          <p:cNvPr id="11" name="Object 170">
            <a:extLst>
              <a:ext uri="{FF2B5EF4-FFF2-40B4-BE49-F238E27FC236}">
                <a16:creationId xmlns:a16="http://schemas.microsoft.com/office/drawing/2014/main" id="{9F0E3C3E-444C-9305-9467-240497662F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51727"/>
          <a:stretch/>
        </p:blipFill>
        <p:spPr>
          <a:xfrm>
            <a:off x="6198823" y="1765658"/>
            <a:ext cx="2145643" cy="3174766"/>
          </a:xfrm>
          <a:prstGeom prst="rect">
            <a:avLst/>
          </a:prstGeom>
        </p:spPr>
      </p:pic>
      <p:pic>
        <p:nvPicPr>
          <p:cNvPr id="17" name="Object 167">
            <a:extLst>
              <a:ext uri="{FF2B5EF4-FFF2-40B4-BE49-F238E27FC236}">
                <a16:creationId xmlns:a16="http://schemas.microsoft.com/office/drawing/2014/main" id="{7B202545-7E32-636B-5707-51C34BE984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9815" r="-54"/>
          <a:stretch/>
        </p:blipFill>
        <p:spPr>
          <a:xfrm>
            <a:off x="3483088" y="1756406"/>
            <a:ext cx="2271269" cy="3174766"/>
          </a:xfrm>
          <a:prstGeom prst="rect">
            <a:avLst/>
          </a:prstGeom>
        </p:spPr>
      </p:pic>
      <p:pic>
        <p:nvPicPr>
          <p:cNvPr id="18" name="Object 170">
            <a:extLst>
              <a:ext uri="{FF2B5EF4-FFF2-40B4-BE49-F238E27FC236}">
                <a16:creationId xmlns:a16="http://schemas.microsoft.com/office/drawing/2014/main" id="{AA377DF1-A09A-1546-F04A-5D6C98B9DF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7982"/>
          <a:stretch/>
        </p:blipFill>
        <p:spPr>
          <a:xfrm>
            <a:off x="8788933" y="1777741"/>
            <a:ext cx="2312072" cy="3174766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6910AAC-A856-50B0-5C2C-AEB8E015399D}"/>
              </a:ext>
            </a:extLst>
          </p:cNvPr>
          <p:cNvCxnSpPr>
            <a:cxnSpLocks/>
          </p:cNvCxnSpPr>
          <p:nvPr/>
        </p:nvCxnSpPr>
        <p:spPr>
          <a:xfrm flipV="1">
            <a:off x="5984940" y="5064818"/>
            <a:ext cx="0" cy="1479044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73CE48-0CDE-3686-314B-EA8406BEB094}"/>
              </a:ext>
            </a:extLst>
          </p:cNvPr>
          <p:cNvSpPr txBox="1"/>
          <p:nvPr/>
        </p:nvSpPr>
        <p:spPr>
          <a:xfrm>
            <a:off x="6567005" y="5134315"/>
            <a:ext cx="17828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CLAHE</a:t>
            </a: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히스토그램 균등화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08460B-CAF2-9938-13A9-B440D0FD0CE3}"/>
              </a:ext>
            </a:extLst>
          </p:cNvPr>
          <p:cNvSpPr txBox="1"/>
          <p:nvPr/>
        </p:nvSpPr>
        <p:spPr>
          <a:xfrm>
            <a:off x="5962864" y="5859382"/>
            <a:ext cx="2563522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일정한 영역을 분리하여 해당 </a:t>
            </a:r>
            <a:endParaRPr lang="en-US" altLang="ko-KR" sz="15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영역의 히스토그램 균등화 연산</a:t>
            </a:r>
            <a:endParaRPr lang="en-US" altLang="ko-KR" sz="15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16447FE-BA64-474E-C313-4991F4B36ABD}"/>
              </a:ext>
            </a:extLst>
          </p:cNvPr>
          <p:cNvCxnSpPr>
            <a:cxnSpLocks/>
          </p:cNvCxnSpPr>
          <p:nvPr/>
        </p:nvCxnSpPr>
        <p:spPr>
          <a:xfrm flipV="1">
            <a:off x="8499540" y="5064818"/>
            <a:ext cx="0" cy="1479044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CAD5A30-3561-0A1E-B081-171FBAE68742}"/>
              </a:ext>
            </a:extLst>
          </p:cNvPr>
          <p:cNvSpPr txBox="1"/>
          <p:nvPr/>
        </p:nvSpPr>
        <p:spPr>
          <a:xfrm>
            <a:off x="8463318" y="5859382"/>
            <a:ext cx="273664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①이미지 </a:t>
            </a:r>
            <a:r>
              <a:rPr lang="ko-KR" altLang="en-US" sz="150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이진화후</a:t>
            </a: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findContours</a:t>
            </a:r>
            <a:endParaRPr lang="en-US" altLang="ko-KR" sz="1500" dirty="0">
              <a:solidFill>
                <a:srgbClr val="000000"/>
              </a:solidFill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②외곽선 라인으로 마스크 생성</a:t>
            </a:r>
            <a:endParaRPr lang="en-US" altLang="ko-KR" sz="15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15E8E4-C29E-6070-BB91-2199581F8FBE}"/>
              </a:ext>
            </a:extLst>
          </p:cNvPr>
          <p:cNvCxnSpPr>
            <a:cxnSpLocks/>
          </p:cNvCxnSpPr>
          <p:nvPr/>
        </p:nvCxnSpPr>
        <p:spPr>
          <a:xfrm>
            <a:off x="783326" y="5830977"/>
            <a:ext cx="2390714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85C6C2-9511-F8D5-E202-0B31B3186C23}"/>
              </a:ext>
            </a:extLst>
          </p:cNvPr>
          <p:cNvCxnSpPr>
            <a:cxnSpLocks/>
          </p:cNvCxnSpPr>
          <p:nvPr/>
        </p:nvCxnSpPr>
        <p:spPr>
          <a:xfrm>
            <a:off x="6073840" y="5830977"/>
            <a:ext cx="2308726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96BDE25-05AE-7DEF-19F7-8F15A11770FD}"/>
              </a:ext>
            </a:extLst>
          </p:cNvPr>
          <p:cNvCxnSpPr>
            <a:cxnSpLocks/>
          </p:cNvCxnSpPr>
          <p:nvPr/>
        </p:nvCxnSpPr>
        <p:spPr>
          <a:xfrm>
            <a:off x="8570153" y="5830977"/>
            <a:ext cx="2547867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E4DE32-E9D1-01BE-F875-33A2C391382E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217560-330F-6FC9-DD47-0C8CAD8E4444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DC10E33-59EF-B28F-E657-E41B187E6F7C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F26772-5143-FC7D-66C3-240F639A9765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2" name="슬라이드 번호 개체 틀 439">
            <a:extLst>
              <a:ext uri="{FF2B5EF4-FFF2-40B4-BE49-F238E27FC236}">
                <a16:creationId xmlns:a16="http://schemas.microsoft.com/office/drawing/2014/main" id="{841AE6C9-DB6D-19A7-AB4A-4C481912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054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952F28B-305B-AB7C-2B15-DF3B14EB37B8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D946255-9222-22AE-1494-79901CFFAB0D}"/>
              </a:ext>
            </a:extLst>
          </p:cNvPr>
          <p:cNvGrpSpPr/>
          <p:nvPr/>
        </p:nvGrpSpPr>
        <p:grpSpPr>
          <a:xfrm>
            <a:off x="632154" y="492369"/>
            <a:ext cx="10672690" cy="6365630"/>
            <a:chOff x="632154" y="492369"/>
            <a:chExt cx="10672690" cy="6365630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372CC4A-8AE7-A6B2-6F0C-F5CD454706D0}"/>
                </a:ext>
              </a:extLst>
            </p:cNvPr>
            <p:cNvSpPr/>
            <p:nvPr/>
          </p:nvSpPr>
          <p:spPr>
            <a:xfrm>
              <a:off x="632154" y="492369"/>
              <a:ext cx="10672690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ko-KR" altLang="en-US"/>
              </a:br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5C0D8C4-E6CE-B5B9-0DD7-254EAB5BFF2F}"/>
                </a:ext>
              </a:extLst>
            </p:cNvPr>
            <p:cNvSpPr/>
            <p:nvPr/>
          </p:nvSpPr>
          <p:spPr>
            <a:xfrm>
              <a:off x="796026" y="621319"/>
              <a:ext cx="10307011" cy="531559"/>
            </a:xfrm>
            <a:prstGeom prst="rect">
              <a:avLst/>
            </a:prstGeom>
            <a:solidFill>
              <a:srgbClr val="9A9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B1D7DC6-79D0-65A7-A88E-F9832BB2AF34}"/>
                </a:ext>
              </a:extLst>
            </p:cNvPr>
            <p:cNvSpPr/>
            <p:nvPr/>
          </p:nvSpPr>
          <p:spPr>
            <a:xfrm>
              <a:off x="796026" y="1575582"/>
              <a:ext cx="10307011" cy="126608"/>
            </a:xfrm>
            <a:prstGeom prst="rect">
              <a:avLst/>
            </a:prstGeom>
            <a:solidFill>
              <a:srgbClr val="9A9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76103B8-FC81-956F-DEE0-F90E4EAE1ED5}"/>
                </a:ext>
              </a:extLst>
            </p:cNvPr>
            <p:cNvCxnSpPr>
              <a:cxnSpLocks/>
            </p:cNvCxnSpPr>
            <p:nvPr/>
          </p:nvCxnSpPr>
          <p:spPr>
            <a:xfrm>
              <a:off x="796026" y="1502899"/>
              <a:ext cx="10307011" cy="0"/>
            </a:xfrm>
            <a:prstGeom prst="line">
              <a:avLst/>
            </a:prstGeom>
            <a:ln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56BF6A6-67D2-32B9-0FE3-FB19062DD388}"/>
                </a:ext>
              </a:extLst>
            </p:cNvPr>
            <p:cNvCxnSpPr>
              <a:cxnSpLocks/>
            </p:cNvCxnSpPr>
            <p:nvPr/>
          </p:nvCxnSpPr>
          <p:spPr>
            <a:xfrm>
              <a:off x="796026" y="5064818"/>
              <a:ext cx="10307011" cy="0"/>
            </a:xfrm>
            <a:prstGeom prst="line">
              <a:avLst/>
            </a:prstGeom>
            <a:ln w="285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Object 170">
              <a:extLst>
                <a:ext uri="{FF2B5EF4-FFF2-40B4-BE49-F238E27FC236}">
                  <a16:creationId xmlns:a16="http://schemas.microsoft.com/office/drawing/2014/main" id="{1174E75D-C283-A9AD-2BFD-4EB168CF3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51727"/>
            <a:stretch/>
          </p:blipFill>
          <p:spPr>
            <a:xfrm>
              <a:off x="6198823" y="1765658"/>
              <a:ext cx="2145643" cy="3174766"/>
            </a:xfrm>
            <a:prstGeom prst="rect">
              <a:avLst/>
            </a:prstGeom>
          </p:spPr>
        </p:pic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050DCA72-7ECF-BB82-92EE-CC9A92197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4940" y="5064818"/>
              <a:ext cx="0" cy="1479044"/>
            </a:xfrm>
            <a:prstGeom prst="line">
              <a:avLst/>
            </a:prstGeom>
            <a:ln w="19050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7FCC1F1-63ED-3772-95DD-40F0D9F692F5}"/>
                </a:ext>
              </a:extLst>
            </p:cNvPr>
            <p:cNvSpPr txBox="1"/>
            <p:nvPr/>
          </p:nvSpPr>
          <p:spPr>
            <a:xfrm>
              <a:off x="6567005" y="5134315"/>
              <a:ext cx="178286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CLAHE</a:t>
              </a:r>
            </a:p>
            <a:p>
              <a:pPr algn="r"/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</a:t>
              </a:r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히스토그램 균등화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D9F21DF-0971-C6F2-0623-4B3337A622A2}"/>
                </a:ext>
              </a:extLst>
            </p:cNvPr>
            <p:cNvSpPr txBox="1"/>
            <p:nvPr/>
          </p:nvSpPr>
          <p:spPr>
            <a:xfrm>
              <a:off x="5962864" y="5859382"/>
              <a:ext cx="2563522" cy="6078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500" dirty="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일정한 영역을 분리하여 해당 </a:t>
              </a:r>
              <a:endParaRPr lang="en-US" altLang="ko-KR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500" dirty="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영역의 히스토그램 균등화 연산</a:t>
              </a:r>
              <a:endParaRPr lang="en-US" altLang="ko-KR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8601F1E-C98D-A765-206A-68D4A0790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9540" y="5064818"/>
              <a:ext cx="0" cy="1479044"/>
            </a:xfrm>
            <a:prstGeom prst="line">
              <a:avLst/>
            </a:prstGeom>
            <a:ln w="19050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135F58C-6C18-1587-BA60-69784876BDFA}"/>
                </a:ext>
              </a:extLst>
            </p:cNvPr>
            <p:cNvCxnSpPr>
              <a:cxnSpLocks/>
            </p:cNvCxnSpPr>
            <p:nvPr/>
          </p:nvCxnSpPr>
          <p:spPr>
            <a:xfrm>
              <a:off x="6073840" y="5830977"/>
              <a:ext cx="2308726" cy="0"/>
            </a:xfrm>
            <a:prstGeom prst="line">
              <a:avLst/>
            </a:prstGeom>
            <a:ln w="158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40BC1CF-9813-3BA4-83CB-9C34543A47D3}"/>
                </a:ext>
              </a:extLst>
            </p:cNvPr>
            <p:cNvSpPr txBox="1"/>
            <p:nvPr/>
          </p:nvSpPr>
          <p:spPr>
            <a:xfrm>
              <a:off x="9453489" y="1169909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7D788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 </a:t>
              </a:r>
              <a:r>
                <a:rPr lang="ko-KR" altLang="en-US" dirty="0" err="1">
                  <a:solidFill>
                    <a:srgbClr val="7D788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전처리</a:t>
              </a:r>
              <a:endPara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62C7217C-B424-8541-103F-769A2A11D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"/>
          <a:stretch/>
        </p:blipFill>
        <p:spPr>
          <a:xfrm>
            <a:off x="617210" y="464232"/>
            <a:ext cx="10485827" cy="647013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2621A2-0487-E60F-786C-B570FF63AD14}"/>
              </a:ext>
            </a:extLst>
          </p:cNvPr>
          <p:cNvGrpSpPr/>
          <p:nvPr/>
        </p:nvGrpSpPr>
        <p:grpSpPr>
          <a:xfrm>
            <a:off x="694474" y="562204"/>
            <a:ext cx="7151317" cy="4849646"/>
            <a:chOff x="772665" y="618976"/>
            <a:chExt cx="6860034" cy="4849647"/>
          </a:xfrm>
        </p:grpSpPr>
        <p:sp>
          <p:nvSpPr>
            <p:cNvPr id="9" name="사각형: 모서리가 접힌 도형 8">
              <a:extLst>
                <a:ext uri="{FF2B5EF4-FFF2-40B4-BE49-F238E27FC236}">
                  <a16:creationId xmlns:a16="http://schemas.microsoft.com/office/drawing/2014/main" id="{5CBF4F29-0130-2C2E-F092-35AE0A2B0FA8}"/>
                </a:ext>
              </a:extLst>
            </p:cNvPr>
            <p:cNvSpPr/>
            <p:nvPr/>
          </p:nvSpPr>
          <p:spPr>
            <a:xfrm>
              <a:off x="772665" y="618976"/>
              <a:ext cx="6860034" cy="4849647"/>
            </a:xfrm>
            <a:prstGeom prst="foldedCorner">
              <a:avLst>
                <a:gd name="adj" fmla="val 22936"/>
              </a:avLst>
            </a:prstGeom>
            <a:solidFill>
              <a:srgbClr val="E8F3E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FB7DA1-6510-5E10-9B0D-EEF4C6205AB7}"/>
                </a:ext>
              </a:extLst>
            </p:cNvPr>
            <p:cNvSpPr txBox="1"/>
            <p:nvPr/>
          </p:nvSpPr>
          <p:spPr>
            <a:xfrm>
              <a:off x="934274" y="841885"/>
              <a:ext cx="15767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highlight>
                    <a:srgbClr val="FF00FF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CLAHE</a:t>
              </a:r>
              <a:endParaRPr lang="ko-KR" altLang="en-US" sz="2800" b="1" dirty="0">
                <a:highlight>
                  <a:srgbClr val="FF00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0B9989-C56B-870E-1015-BCE242859269}"/>
                </a:ext>
              </a:extLst>
            </p:cNvPr>
            <p:cNvSpPr txBox="1"/>
            <p:nvPr/>
          </p:nvSpPr>
          <p:spPr>
            <a:xfrm>
              <a:off x="908319" y="1267242"/>
              <a:ext cx="3932233" cy="3739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적응형 히스토그램 </a:t>
              </a:r>
              <a:r>
                <a:rPr lang="ko-KR" altLang="en-US" sz="17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이퀄라이제이션</a:t>
              </a: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</a:p>
            <a:p>
              <a:pPr>
                <a:spcAft>
                  <a:spcPts val="600"/>
                </a:spcAft>
              </a:pP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좋은 이미지란</a:t>
              </a: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?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히스토그램이 전체영역에 골고루 분포</a:t>
              </a: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CLAHE 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역할</a:t>
              </a: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①</a:t>
              </a: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이미지를 일정한 크기의 작은 블록으로 구분</a:t>
              </a: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② </a:t>
              </a:r>
              <a:r>
                <a:rPr lang="ko-KR" altLang="en-US" sz="17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블록별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히스토그램 균일화 실행</a:t>
              </a: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③ 이미지 전체에 대하여 균일화 달성</a:t>
              </a:r>
            </a:p>
          </p:txBody>
        </p:sp>
        <p:pic>
          <p:nvPicPr>
            <p:cNvPr id="23" name="Object 163">
              <a:extLst>
                <a:ext uri="{FF2B5EF4-FFF2-40B4-BE49-F238E27FC236}">
                  <a16:creationId xmlns:a16="http://schemas.microsoft.com/office/drawing/2014/main" id="{EF1E956F-0950-5EDE-178C-03E672260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905" t="1185" r="31767" b="4580"/>
            <a:stretch/>
          </p:blipFill>
          <p:spPr>
            <a:xfrm>
              <a:off x="4868661" y="780815"/>
              <a:ext cx="2233489" cy="2222458"/>
            </a:xfrm>
            <a:prstGeom prst="rect">
              <a:avLst/>
            </a:prstGeom>
          </p:spPr>
        </p:pic>
      </p:grpSp>
      <p:grpSp>
        <p:nvGrpSpPr>
          <p:cNvPr id="58" name="그룹 1001">
            <a:extLst>
              <a:ext uri="{FF2B5EF4-FFF2-40B4-BE49-F238E27FC236}">
                <a16:creationId xmlns:a16="http://schemas.microsoft.com/office/drawing/2014/main" id="{5155A7B8-F6FD-611F-A08E-FC9B707C0C68}"/>
              </a:ext>
            </a:extLst>
          </p:cNvPr>
          <p:cNvGrpSpPr/>
          <p:nvPr/>
        </p:nvGrpSpPr>
        <p:grpSpPr>
          <a:xfrm>
            <a:off x="878179" y="2834716"/>
            <a:ext cx="1598826" cy="74378"/>
            <a:chOff x="6057143" y="4992202"/>
            <a:chExt cx="6171429" cy="301309"/>
          </a:xfrm>
        </p:grpSpPr>
        <p:pic>
          <p:nvPicPr>
            <p:cNvPr id="59" name="Object 2">
              <a:extLst>
                <a:ext uri="{FF2B5EF4-FFF2-40B4-BE49-F238E27FC236}">
                  <a16:creationId xmlns:a16="http://schemas.microsoft.com/office/drawing/2014/main" id="{513619A1-0328-6F3C-8FD2-ADE557E2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992202"/>
              <a:ext cx="6171429" cy="301309"/>
            </a:xfrm>
            <a:prstGeom prst="rect">
              <a:avLst/>
            </a:prstGeom>
          </p:spPr>
        </p:pic>
      </p:grpSp>
      <p:grpSp>
        <p:nvGrpSpPr>
          <p:cNvPr id="60" name="그룹 1001">
            <a:extLst>
              <a:ext uri="{FF2B5EF4-FFF2-40B4-BE49-F238E27FC236}">
                <a16:creationId xmlns:a16="http://schemas.microsoft.com/office/drawing/2014/main" id="{086C5A35-7324-B5A1-E803-0C5B9D4BD2D7}"/>
              </a:ext>
            </a:extLst>
          </p:cNvPr>
          <p:cNvGrpSpPr/>
          <p:nvPr/>
        </p:nvGrpSpPr>
        <p:grpSpPr>
          <a:xfrm>
            <a:off x="844952" y="3855146"/>
            <a:ext cx="1598826" cy="74378"/>
            <a:chOff x="6057143" y="4992202"/>
            <a:chExt cx="6171429" cy="301309"/>
          </a:xfrm>
        </p:grpSpPr>
        <p:pic>
          <p:nvPicPr>
            <p:cNvPr id="61" name="Object 2">
              <a:extLst>
                <a:ext uri="{FF2B5EF4-FFF2-40B4-BE49-F238E27FC236}">
                  <a16:creationId xmlns:a16="http://schemas.microsoft.com/office/drawing/2014/main" id="{2AE4F290-37B6-F501-9CEB-2E771F5B6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992202"/>
              <a:ext cx="6171429" cy="301309"/>
            </a:xfrm>
            <a:prstGeom prst="rect">
              <a:avLst/>
            </a:prstGeom>
          </p:spPr>
        </p:pic>
      </p:grp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3B76DCAF-7168-E873-9132-CBD02420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B05E76-08F2-92DA-1977-E4FC904FFE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548"/>
          <a:stretch/>
        </p:blipFill>
        <p:spPr>
          <a:xfrm>
            <a:off x="4950196" y="3015997"/>
            <a:ext cx="1856609" cy="19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2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1012163" y="502467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밝은 부분 강조와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모폴로지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연산</a:t>
            </a:r>
            <a:endParaRPr lang="en-US" altLang="ko-KR" sz="16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5501333" y="5013552"/>
            <a:ext cx="17765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마스크 적용 하여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비트연산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endParaRPr lang="ko-KR" altLang="en-US" sz="16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E2CBD9-8A4E-CF30-5ACF-BC50990CE212}"/>
              </a:ext>
            </a:extLst>
          </p:cNvPr>
          <p:cNvCxnSpPr>
            <a:cxnSpLocks/>
          </p:cNvCxnSpPr>
          <p:nvPr/>
        </p:nvCxnSpPr>
        <p:spPr>
          <a:xfrm>
            <a:off x="796026" y="5008551"/>
            <a:ext cx="6475905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E4DE32-E9D1-01BE-F875-33A2C391382E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Object 145">
            <a:extLst>
              <a:ext uri="{FF2B5EF4-FFF2-40B4-BE49-F238E27FC236}">
                <a16:creationId xmlns:a16="http://schemas.microsoft.com/office/drawing/2014/main" id="{51D7E3BF-B51B-BEB2-16D2-F595CC69F2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026" y="1964390"/>
            <a:ext cx="4185144" cy="2938993"/>
          </a:xfrm>
          <a:prstGeom prst="rect">
            <a:avLst/>
          </a:prstGeom>
        </p:spPr>
      </p:pic>
      <p:pic>
        <p:nvPicPr>
          <p:cNvPr id="20" name="Object 148">
            <a:extLst>
              <a:ext uri="{FF2B5EF4-FFF2-40B4-BE49-F238E27FC236}">
                <a16:creationId xmlns:a16="http://schemas.microsoft.com/office/drawing/2014/main" id="{8395B914-F770-46D0-AD99-9DEC7A520A2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6076" y="1988690"/>
            <a:ext cx="3385894" cy="4459851"/>
          </a:xfrm>
          <a:prstGeom prst="rect">
            <a:avLst/>
          </a:prstGeom>
        </p:spPr>
      </p:pic>
      <p:pic>
        <p:nvPicPr>
          <p:cNvPr id="23" name="Object 151">
            <a:extLst>
              <a:ext uri="{FF2B5EF4-FFF2-40B4-BE49-F238E27FC236}">
                <a16:creationId xmlns:a16="http://schemas.microsoft.com/office/drawing/2014/main" id="{18D70D70-3B02-296B-BEF9-6A656687506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5204" y="1976631"/>
            <a:ext cx="2076727" cy="29389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8E32831-AB77-28E6-517E-545DE5833A51}"/>
              </a:ext>
            </a:extLst>
          </p:cNvPr>
          <p:cNvSpPr txBox="1"/>
          <p:nvPr/>
        </p:nvSpPr>
        <p:spPr>
          <a:xfrm>
            <a:off x="3695404" y="5019913"/>
            <a:ext cx="125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외곽선 추출</a:t>
            </a:r>
            <a:endParaRPr lang="en-US" altLang="ko-KR" sz="16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E771A8-5B8F-2A9A-81E7-EFF55668C564}"/>
              </a:ext>
            </a:extLst>
          </p:cNvPr>
          <p:cNvSpPr txBox="1"/>
          <p:nvPr/>
        </p:nvSpPr>
        <p:spPr>
          <a:xfrm>
            <a:off x="5114910" y="5839243"/>
            <a:ext cx="2185214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필요 없는 배경 완전제거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흑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 분리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1055">
            <a:extLst>
              <a:ext uri="{FF2B5EF4-FFF2-40B4-BE49-F238E27FC236}">
                <a16:creationId xmlns:a16="http://schemas.microsoft.com/office/drawing/2014/main" id="{60540C0D-1559-5785-FC86-E45F179AADE7}"/>
              </a:ext>
            </a:extLst>
          </p:cNvPr>
          <p:cNvGrpSpPr/>
          <p:nvPr/>
        </p:nvGrpSpPr>
        <p:grpSpPr>
          <a:xfrm>
            <a:off x="7706076" y="1761644"/>
            <a:ext cx="1723643" cy="429898"/>
            <a:chOff x="1050020" y="5770503"/>
            <a:chExt cx="1723643" cy="429898"/>
          </a:xfrm>
        </p:grpSpPr>
        <p:pic>
          <p:nvPicPr>
            <p:cNvPr id="43" name="Object 151">
              <a:extLst>
                <a:ext uri="{FF2B5EF4-FFF2-40B4-BE49-F238E27FC236}">
                  <a16:creationId xmlns:a16="http://schemas.microsoft.com/office/drawing/2014/main" id="{A0E1C4BA-5915-F68C-8183-303D8F769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020" y="5770503"/>
              <a:ext cx="1723643" cy="42989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D121C90-3B53-3A3F-8F94-0913F9AFA11D}"/>
              </a:ext>
            </a:extLst>
          </p:cNvPr>
          <p:cNvSpPr txBox="1"/>
          <p:nvPr/>
        </p:nvSpPr>
        <p:spPr>
          <a:xfrm>
            <a:off x="7911880" y="1797259"/>
            <a:ext cx="136613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b="1" dirty="0">
                <a:solidFill>
                  <a:srgbClr val="7D788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이미지</a:t>
            </a:r>
            <a:endParaRPr lang="ko-KR" altLang="en-US" sz="1700" b="1" dirty="0">
              <a:solidFill>
                <a:srgbClr val="7D788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62FC53-21C1-4A1D-622B-E5CD45419AA3}"/>
              </a:ext>
            </a:extLst>
          </p:cNvPr>
          <p:cNvSpPr txBox="1"/>
          <p:nvPr/>
        </p:nvSpPr>
        <p:spPr>
          <a:xfrm>
            <a:off x="814993" y="5839243"/>
            <a:ext cx="1914307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콘트라스트 조정으로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밝기 강조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5B9A0C-5B0E-61EF-12D8-E2287736F71F}"/>
              </a:ext>
            </a:extLst>
          </p:cNvPr>
          <p:cNvSpPr txBox="1"/>
          <p:nvPr/>
        </p:nvSpPr>
        <p:spPr>
          <a:xfrm>
            <a:off x="2916734" y="5812312"/>
            <a:ext cx="1277914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뼈 형태 보정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369C869-0443-C76C-05A2-07940AED77EE}"/>
              </a:ext>
            </a:extLst>
          </p:cNvPr>
          <p:cNvCxnSpPr>
            <a:cxnSpLocks/>
          </p:cNvCxnSpPr>
          <p:nvPr/>
        </p:nvCxnSpPr>
        <p:spPr>
          <a:xfrm>
            <a:off x="858128" y="5732501"/>
            <a:ext cx="1943141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EFF93F-5744-81B4-3EB8-4F2E9A582E19}"/>
              </a:ext>
            </a:extLst>
          </p:cNvPr>
          <p:cNvCxnSpPr>
            <a:cxnSpLocks/>
          </p:cNvCxnSpPr>
          <p:nvPr/>
        </p:nvCxnSpPr>
        <p:spPr>
          <a:xfrm>
            <a:off x="5166629" y="5732501"/>
            <a:ext cx="2076727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7321C25-109B-7DC5-D229-327D90FCF5DC}"/>
              </a:ext>
            </a:extLst>
          </p:cNvPr>
          <p:cNvCxnSpPr>
            <a:cxnSpLocks/>
          </p:cNvCxnSpPr>
          <p:nvPr/>
        </p:nvCxnSpPr>
        <p:spPr>
          <a:xfrm>
            <a:off x="2952750" y="5732501"/>
            <a:ext cx="2067349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2B97090-B0B9-A105-ED8A-C7A8C359AD09}"/>
              </a:ext>
            </a:extLst>
          </p:cNvPr>
          <p:cNvCxnSpPr>
            <a:cxnSpLocks/>
          </p:cNvCxnSpPr>
          <p:nvPr/>
        </p:nvCxnSpPr>
        <p:spPr>
          <a:xfrm>
            <a:off x="2877469" y="5008551"/>
            <a:ext cx="0" cy="1535311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8B3FE90-5EF8-E398-69B6-B86B52AE3323}"/>
              </a:ext>
            </a:extLst>
          </p:cNvPr>
          <p:cNvCxnSpPr>
            <a:cxnSpLocks/>
          </p:cNvCxnSpPr>
          <p:nvPr/>
        </p:nvCxnSpPr>
        <p:spPr>
          <a:xfrm>
            <a:off x="5086774" y="5008551"/>
            <a:ext cx="0" cy="1535311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원호 77">
            <a:extLst>
              <a:ext uri="{FF2B5EF4-FFF2-40B4-BE49-F238E27FC236}">
                <a16:creationId xmlns:a16="http://schemas.microsoft.com/office/drawing/2014/main" id="{A04B15FD-9728-4B95-282B-C2827952B1E5}"/>
              </a:ext>
            </a:extLst>
          </p:cNvPr>
          <p:cNvSpPr/>
          <p:nvPr/>
        </p:nvSpPr>
        <p:spPr>
          <a:xfrm>
            <a:off x="6854607" y="2557479"/>
            <a:ext cx="1057273" cy="723898"/>
          </a:xfrm>
          <a:prstGeom prst="arc">
            <a:avLst>
              <a:gd name="adj1" fmla="val 12661616"/>
              <a:gd name="adj2" fmla="val 21229789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1C468-28F3-F62E-D84A-CB24903A4474}"/>
              </a:ext>
            </a:extLst>
          </p:cNvPr>
          <p:cNvSpPr txBox="1"/>
          <p:nvPr/>
        </p:nvSpPr>
        <p:spPr>
          <a:xfrm>
            <a:off x="1533732" y="678483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마스크 생성 및 뼈 도출 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최종이미지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706382-DA9F-47BE-033E-B25CD705AA78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8E7833-71EE-577E-15E1-7F4DFD6BA220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000D30-EA50-812C-92A5-3E912F842B07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0BD8485A-C133-8D50-89C7-D7191701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16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8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27A9BF-E63B-3D85-672D-8DE5B9B0C0C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99140-1185-1CD2-FFD2-006EE63DB51C}"/>
              </a:ext>
            </a:extLst>
          </p:cNvPr>
          <p:cNvSpPr/>
          <p:nvPr/>
        </p:nvSpPr>
        <p:spPr>
          <a:xfrm>
            <a:off x="809277" y="1844634"/>
            <a:ext cx="3201517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44166-3056-55C8-87FD-712D6D9B042B}"/>
              </a:ext>
            </a:extLst>
          </p:cNvPr>
          <p:cNvSpPr txBox="1"/>
          <p:nvPr/>
        </p:nvSpPr>
        <p:spPr>
          <a:xfrm>
            <a:off x="799387" y="1907726"/>
            <a:ext cx="3201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</a:t>
            </a:r>
            <a:r>
              <a:rPr lang="ko-KR" altLang="en-US" sz="2000" dirty="0" err="1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함수 값 조정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10611E-BF9F-F03E-C325-AE9ACD16113F}"/>
              </a:ext>
            </a:extLst>
          </p:cNvPr>
          <p:cNvSpPr txBox="1"/>
          <p:nvPr/>
        </p:nvSpPr>
        <p:spPr>
          <a:xfrm>
            <a:off x="6563620" y="1989375"/>
            <a:ext cx="44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Extraction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img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A3693DB-EB58-C4C1-9116-23E100E9D2C9}"/>
              </a:ext>
            </a:extLst>
          </p:cNvPr>
          <p:cNvCxnSpPr>
            <a:cxnSpLocks/>
          </p:cNvCxnSpPr>
          <p:nvPr/>
        </p:nvCxnSpPr>
        <p:spPr>
          <a:xfrm>
            <a:off x="7795511" y="3122454"/>
            <a:ext cx="3163045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9C48A6-D2CE-02C3-29D3-3122D06E25CF}"/>
              </a:ext>
            </a:extLst>
          </p:cNvPr>
          <p:cNvCxnSpPr/>
          <p:nvPr/>
        </p:nvCxnSpPr>
        <p:spPr>
          <a:xfrm>
            <a:off x="2530294" y="2332663"/>
            <a:ext cx="8572743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529714" y="678483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함수 값 조정 및 비교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4D4CC-467C-48D5-EF8C-8FC239537F66}"/>
              </a:ext>
            </a:extLst>
          </p:cNvPr>
          <p:cNvSpPr txBox="1"/>
          <p:nvPr/>
        </p:nvSpPr>
        <p:spPr>
          <a:xfrm>
            <a:off x="8072028" y="5056494"/>
            <a:ext cx="2610010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42D37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400" dirty="0" err="1">
                <a:solidFill>
                  <a:srgbClr val="242D37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sigmaColor</a:t>
            </a:r>
            <a:endParaRPr lang="en-US" altLang="ko-KR" sz="1400" dirty="0">
              <a:solidFill>
                <a:srgbClr val="242D37"/>
              </a:solidFill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 공간에서 필터의 표준 편차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solidFill>
                  <a:srgbClr val="242D37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400" dirty="0" err="1">
                <a:solidFill>
                  <a:srgbClr val="242D37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sigmaSpace</a:t>
            </a:r>
            <a:endParaRPr lang="en-US" altLang="ko-KR" sz="1400" dirty="0">
              <a:solidFill>
                <a:srgbClr val="242D37"/>
              </a:solidFill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: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좌표 공간에서 필터의 표준 편차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359698-83C6-6E50-5E55-D8CC74E33CA2}"/>
              </a:ext>
            </a:extLst>
          </p:cNvPr>
          <p:cNvGrpSpPr/>
          <p:nvPr/>
        </p:nvGrpSpPr>
        <p:grpSpPr>
          <a:xfrm>
            <a:off x="7503082" y="2420587"/>
            <a:ext cx="3692719" cy="3706703"/>
            <a:chOff x="799437" y="2421061"/>
            <a:chExt cx="3692719" cy="37067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18D7606-6DE5-361E-B5CC-7FEA59370DDF}"/>
                </a:ext>
              </a:extLst>
            </p:cNvPr>
            <p:cNvSpPr/>
            <p:nvPr/>
          </p:nvSpPr>
          <p:spPr>
            <a:xfrm flipV="1">
              <a:off x="831951" y="2475105"/>
              <a:ext cx="259915" cy="3652659"/>
            </a:xfrm>
            <a:prstGeom prst="rect">
              <a:avLst/>
            </a:prstGeom>
            <a:solidFill>
              <a:srgbClr val="9A9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944F0-552F-C915-8444-ED5ED71DB783}"/>
                </a:ext>
              </a:extLst>
            </p:cNvPr>
            <p:cNvSpPr txBox="1"/>
            <p:nvPr/>
          </p:nvSpPr>
          <p:spPr>
            <a:xfrm>
              <a:off x="1091866" y="2443252"/>
              <a:ext cx="316304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뼈 강조를 위해 사용</a:t>
              </a:r>
              <a:endPara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6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1600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모폴로지</a:t>
              </a:r>
              <a:r>
                <a:rPr lang="ko-KR" altLang="en-US" sz="16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함수에 적용하는 커널 크기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7C642F-C5EB-25EA-209C-A32F6AA88F26}"/>
                </a:ext>
              </a:extLst>
            </p:cNvPr>
            <p:cNvSpPr txBox="1"/>
            <p:nvPr/>
          </p:nvSpPr>
          <p:spPr>
            <a:xfrm>
              <a:off x="1091866" y="3223255"/>
              <a:ext cx="316304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마스크생성을 위해 사용</a:t>
              </a:r>
              <a:endPara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6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1600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모폴로지</a:t>
              </a:r>
              <a:r>
                <a:rPr lang="ko-KR" altLang="en-US" sz="16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함수에 적용하는 커널 크기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33968F-969D-E715-57E5-D02177C934CB}"/>
                </a:ext>
              </a:extLst>
            </p:cNvPr>
            <p:cNvSpPr txBox="1"/>
            <p:nvPr/>
          </p:nvSpPr>
          <p:spPr>
            <a:xfrm>
              <a:off x="1091866" y="4081684"/>
              <a:ext cx="340029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bilateralFilter</a:t>
              </a:r>
              <a:r>
                <a:rPr lang="en-US" altLang="ko-KR" sz="18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노이즈 제거</a:t>
              </a:r>
              <a:r>
                <a:rPr lang="en-US" altLang="ko-KR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r>
                <a:rPr lang="ko-KR" altLang="en-US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사용</a:t>
              </a:r>
              <a:endPara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sigmaColor</a:t>
              </a:r>
              <a:endPara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sigmaSpace</a:t>
              </a:r>
              <a:endPara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F13F7-BE47-3178-A84F-927AEC366151}"/>
                </a:ext>
              </a:extLst>
            </p:cNvPr>
            <p:cNvSpPr txBox="1"/>
            <p:nvPr/>
          </p:nvSpPr>
          <p:spPr>
            <a:xfrm>
              <a:off x="799437" y="2421061"/>
              <a:ext cx="32252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a</a:t>
              </a: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b</a:t>
              </a: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d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e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54AAB09-97FA-B31F-E802-D1C76078B0C4}"/>
              </a:ext>
            </a:extLst>
          </p:cNvPr>
          <p:cNvCxnSpPr>
            <a:cxnSpLocks/>
          </p:cNvCxnSpPr>
          <p:nvPr/>
        </p:nvCxnSpPr>
        <p:spPr>
          <a:xfrm>
            <a:off x="7795511" y="3957341"/>
            <a:ext cx="3163045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B84CC-62DC-EE2D-C418-311CF9A41358}"/>
              </a:ext>
            </a:extLst>
          </p:cNvPr>
          <p:cNvSpPr/>
          <p:nvPr/>
        </p:nvSpPr>
        <p:spPr>
          <a:xfrm>
            <a:off x="7858120" y="5005910"/>
            <a:ext cx="3100436" cy="1121380"/>
          </a:xfrm>
          <a:prstGeom prst="rect">
            <a:avLst/>
          </a:prstGeom>
          <a:noFill/>
          <a:ln>
            <a:solidFill>
              <a:srgbClr val="9A96A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Object 140">
            <a:extLst>
              <a:ext uri="{FF2B5EF4-FFF2-40B4-BE49-F238E27FC236}">
                <a16:creationId xmlns:a16="http://schemas.microsoft.com/office/drawing/2014/main" id="{6606332B-D170-77A3-2F1D-F45D6E83B0E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8832" y="2442778"/>
            <a:ext cx="2876585" cy="3686113"/>
          </a:xfrm>
          <a:prstGeom prst="rect">
            <a:avLst/>
          </a:prstGeom>
        </p:spPr>
      </p:pic>
      <p:pic>
        <p:nvPicPr>
          <p:cNvPr id="38" name="Object 144">
            <a:extLst>
              <a:ext uri="{FF2B5EF4-FFF2-40B4-BE49-F238E27FC236}">
                <a16:creationId xmlns:a16="http://schemas.microsoft.com/office/drawing/2014/main" id="{16C87B25-F92C-9C45-5E59-1F39DF5D64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3453" y="2441176"/>
            <a:ext cx="2814107" cy="36861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DAF314A-7DBE-8964-E75A-3892E0636C17}"/>
              </a:ext>
            </a:extLst>
          </p:cNvPr>
          <p:cNvSpPr txBox="1"/>
          <p:nvPr/>
        </p:nvSpPr>
        <p:spPr>
          <a:xfrm>
            <a:off x="1429197" y="6104664"/>
            <a:ext cx="2395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dirty="0">
                <a:solidFill>
                  <a:srgbClr val="3D4F62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(img,10,10,10,10)</a:t>
            </a:r>
            <a:endParaRPr lang="ko-KR" altLang="en-US" dirty="0">
              <a:solidFill>
                <a:srgbClr val="3D4F6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4FD519-4F5F-8A36-5873-88C01E059328}"/>
              </a:ext>
            </a:extLst>
          </p:cNvPr>
          <p:cNvSpPr txBox="1"/>
          <p:nvPr/>
        </p:nvSpPr>
        <p:spPr>
          <a:xfrm>
            <a:off x="4393453" y="6146868"/>
            <a:ext cx="2814106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altLang="ko-KR" sz="1800" b="0" dirty="0">
                <a:solidFill>
                  <a:srgbClr val="3D4F62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(img,60,55,50,25)</a:t>
            </a:r>
            <a:endParaRPr lang="ko-KR" altLang="en-US" dirty="0">
              <a:solidFill>
                <a:srgbClr val="3D4F62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6C81B6-D712-6250-6A34-937930D90CDB}"/>
              </a:ext>
            </a:extLst>
          </p:cNvPr>
          <p:cNvSpPr/>
          <p:nvPr/>
        </p:nvSpPr>
        <p:spPr>
          <a:xfrm>
            <a:off x="4393453" y="2420587"/>
            <a:ext cx="2814107" cy="412327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2A17E1-333F-9687-8AA5-9C7BD1EC3DFE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9FBE71-A13F-00C9-5D69-8ADADED3DBF3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ABA06E-24F0-074E-42A7-4409478B4F2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*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18" name="슬라이드 번호 개체 틀 439">
            <a:extLst>
              <a:ext uri="{FF2B5EF4-FFF2-40B4-BE49-F238E27FC236}">
                <a16:creationId xmlns:a16="http://schemas.microsoft.com/office/drawing/2014/main" id="{C2B7ACEF-56B3-6344-9CDF-BEEEB771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17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25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4423900" y="4093797"/>
              <a:ext cx="334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이미지 </a:t>
              </a:r>
              <a:r>
                <a:rPr lang="ko-KR" altLang="en-US" sz="3600" dirty="0" err="1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en-US" sz="36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33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77111" y="492369"/>
            <a:ext cx="10544839" cy="6365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965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 엑스레이 분석을 통한 </a:t>
            </a:r>
            <a:r>
              <a:rPr lang="ko-KR" altLang="en-US" sz="36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골연령</a:t>
            </a:r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키 성장 예측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F1BA8C-4A77-89C0-9EB3-800A52DC19B9}"/>
              </a:ext>
            </a:extLst>
          </p:cNvPr>
          <p:cNvCxnSpPr>
            <a:cxnSpLocks/>
            <a:stCxn id="34" idx="3"/>
            <a:endCxn id="239" idx="1"/>
          </p:cNvCxnSpPr>
          <p:nvPr/>
        </p:nvCxnSpPr>
        <p:spPr>
          <a:xfrm>
            <a:off x="2173754" y="3477744"/>
            <a:ext cx="7372768" cy="0"/>
          </a:xfrm>
          <a:prstGeom prst="line">
            <a:avLst/>
          </a:prstGeom>
          <a:ln w="635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44C838E-38C7-68FA-93B6-A9B28CCADF1A}"/>
              </a:ext>
            </a:extLst>
          </p:cNvPr>
          <p:cNvSpPr txBox="1"/>
          <p:nvPr/>
        </p:nvSpPr>
        <p:spPr>
          <a:xfrm>
            <a:off x="801657" y="1870089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36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3DFA57-E98B-0E95-8CDC-8E83EBBF8C7D}"/>
              </a:ext>
            </a:extLst>
          </p:cNvPr>
          <p:cNvSpPr/>
          <p:nvPr/>
        </p:nvSpPr>
        <p:spPr>
          <a:xfrm>
            <a:off x="884810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B48E3B-EAFD-3AF0-0B46-7EB602649EDB}"/>
              </a:ext>
            </a:extLst>
          </p:cNvPr>
          <p:cNvCxnSpPr>
            <a:cxnSpLocks/>
          </p:cNvCxnSpPr>
          <p:nvPr/>
        </p:nvCxnSpPr>
        <p:spPr>
          <a:xfrm>
            <a:off x="870375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BEA91AB-A7D4-EA55-25D2-2188E5A62939}"/>
              </a:ext>
            </a:extLst>
          </p:cNvPr>
          <p:cNvSpPr txBox="1"/>
          <p:nvPr/>
        </p:nvSpPr>
        <p:spPr>
          <a:xfrm>
            <a:off x="1276967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83100-EED9-0706-F956-0F4529E350B8}"/>
              </a:ext>
            </a:extLst>
          </p:cNvPr>
          <p:cNvSpPr txBox="1"/>
          <p:nvPr/>
        </p:nvSpPr>
        <p:spPr>
          <a:xfrm>
            <a:off x="796026" y="4773646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개요 및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DAE1DE-4246-0BD6-7921-C8BFE6453F80}"/>
              </a:ext>
            </a:extLst>
          </p:cNvPr>
          <p:cNvSpPr txBox="1"/>
          <p:nvPr/>
        </p:nvSpPr>
        <p:spPr>
          <a:xfrm>
            <a:off x="832663" y="5642030"/>
            <a:ext cx="16933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데이터 설명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주제 선정 배경과 주제 관련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71B1E-3E25-7636-729B-755547027BB0}"/>
              </a:ext>
            </a:extLst>
          </p:cNvPr>
          <p:cNvSpPr/>
          <p:nvPr/>
        </p:nvSpPr>
        <p:spPr>
          <a:xfrm>
            <a:off x="870375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A6E8B51-B14B-6A34-F0DF-BC73F94E0083}"/>
              </a:ext>
            </a:extLst>
          </p:cNvPr>
          <p:cNvGrpSpPr/>
          <p:nvPr/>
        </p:nvGrpSpPr>
        <p:grpSpPr>
          <a:xfrm>
            <a:off x="905773" y="4303512"/>
            <a:ext cx="183012" cy="330685"/>
            <a:chOff x="1851410" y="4386046"/>
            <a:chExt cx="221626" cy="33068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DF3E7E8-98E6-CD3A-16F8-C3AA174DDDF5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BDF2BD4-258A-6CDB-9646-B87B176263ED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C5CEE3-5525-9DD7-CECF-F64F95E32B35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460BC63-0CAB-1DDE-5B1E-68DA9648770B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30C870B-0004-57E5-CE6C-ACE35E058392}"/>
              </a:ext>
            </a:extLst>
          </p:cNvPr>
          <p:cNvGrpSpPr/>
          <p:nvPr/>
        </p:nvGrpSpPr>
        <p:grpSpPr>
          <a:xfrm>
            <a:off x="1112427" y="4303512"/>
            <a:ext cx="183012" cy="330685"/>
            <a:chOff x="1851410" y="4386046"/>
            <a:chExt cx="221626" cy="330685"/>
          </a:xfrm>
          <a:noFill/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8DD2547-51F7-947D-2A87-BB7F100CF35A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D2B8769-0573-397A-07EF-D7B1E36D64F4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BF62F77-66A7-151B-054E-8F52D8A93DA3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BFF078B-C9E4-B53B-9315-BC4A28277B3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AA6E406-428A-3050-0FBC-C81AEC84F8CE}"/>
              </a:ext>
            </a:extLst>
          </p:cNvPr>
          <p:cNvGrpSpPr/>
          <p:nvPr/>
        </p:nvGrpSpPr>
        <p:grpSpPr>
          <a:xfrm>
            <a:off x="1319081" y="4303512"/>
            <a:ext cx="183012" cy="330685"/>
            <a:chOff x="1851410" y="4386046"/>
            <a:chExt cx="221626" cy="330685"/>
          </a:xfrm>
          <a:noFill/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C982F92-5446-94AE-BB43-42A428B754C7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0D3FB43-1FA5-F68A-80B7-E34D2CD8365C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BF0EBCE-74FF-BEBA-5BAF-D0D331724CDC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663BCAA-8250-7529-65E9-ACDEE4285240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1550305-0AEC-FF0A-9746-76CEC18A52CB}"/>
              </a:ext>
            </a:extLst>
          </p:cNvPr>
          <p:cNvGrpSpPr/>
          <p:nvPr/>
        </p:nvGrpSpPr>
        <p:grpSpPr>
          <a:xfrm>
            <a:off x="1525735" y="4303512"/>
            <a:ext cx="183012" cy="330685"/>
            <a:chOff x="1851410" y="4386046"/>
            <a:chExt cx="221626" cy="330685"/>
          </a:xfrm>
          <a:noFill/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F393339-3430-E29F-D262-2E86960C8D21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4D4CEE-EC98-872B-869E-256D54D48BD4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D0E99ED-89BF-80B4-FDFA-67DE570D523A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2488ED2-56EB-5991-9601-76FED85659CD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EFB3C38-F789-17B5-9EC9-F58B3056175C}"/>
              </a:ext>
            </a:extLst>
          </p:cNvPr>
          <p:cNvGrpSpPr/>
          <p:nvPr/>
        </p:nvGrpSpPr>
        <p:grpSpPr>
          <a:xfrm>
            <a:off x="173238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6BDB0A7-B8EC-02C5-4964-581EA53EBC88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B347510-A38F-8612-4021-F84CF8E28965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4DD1B04-BDAE-F7DF-C6EA-5CD803B309D2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C61E669-A6CA-BB8C-0556-B2603A18843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E1C41E-65AC-CC73-DD7C-93A8786C1546}"/>
              </a:ext>
            </a:extLst>
          </p:cNvPr>
          <p:cNvSpPr/>
          <p:nvPr/>
        </p:nvSpPr>
        <p:spPr>
          <a:xfrm>
            <a:off x="2602640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8592A2-B41B-AC1B-F4D5-A2594C1EA04E}"/>
              </a:ext>
            </a:extLst>
          </p:cNvPr>
          <p:cNvCxnSpPr>
            <a:cxnSpLocks/>
          </p:cNvCxnSpPr>
          <p:nvPr/>
        </p:nvCxnSpPr>
        <p:spPr>
          <a:xfrm>
            <a:off x="2615892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F9967-E693-FBF9-9399-A2E3118659E3}"/>
              </a:ext>
            </a:extLst>
          </p:cNvPr>
          <p:cNvSpPr txBox="1"/>
          <p:nvPr/>
        </p:nvSpPr>
        <p:spPr>
          <a:xfrm>
            <a:off x="2994797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B998B-D8C1-E68A-2B0E-60C69C72586B}"/>
              </a:ext>
            </a:extLst>
          </p:cNvPr>
          <p:cNvSpPr txBox="1"/>
          <p:nvPr/>
        </p:nvSpPr>
        <p:spPr>
          <a:xfrm>
            <a:off x="2562883" y="4749517"/>
            <a:ext cx="1069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endParaRPr lang="ko-KR" altLang="en-US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7EC5F-CAF2-FA73-F6D9-0FC21CA31CF6}"/>
              </a:ext>
            </a:extLst>
          </p:cNvPr>
          <p:cNvSpPr txBox="1"/>
          <p:nvPr/>
        </p:nvSpPr>
        <p:spPr>
          <a:xfrm>
            <a:off x="2562883" y="5617901"/>
            <a:ext cx="16933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OpenCV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활용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AC92B4-4145-9049-76B6-6B7114FE7FE6}"/>
              </a:ext>
            </a:extLst>
          </p:cNvPr>
          <p:cNvSpPr/>
          <p:nvPr/>
        </p:nvSpPr>
        <p:spPr>
          <a:xfrm>
            <a:off x="4310087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8A6B33B-1FFF-31E9-2CE8-690F9EA62FBF}"/>
              </a:ext>
            </a:extLst>
          </p:cNvPr>
          <p:cNvCxnSpPr>
            <a:cxnSpLocks/>
          </p:cNvCxnSpPr>
          <p:nvPr/>
        </p:nvCxnSpPr>
        <p:spPr>
          <a:xfrm>
            <a:off x="4326017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446935F-4473-80BB-2A57-A0204C9EBF0A}"/>
              </a:ext>
            </a:extLst>
          </p:cNvPr>
          <p:cNvSpPr txBox="1"/>
          <p:nvPr/>
        </p:nvSpPr>
        <p:spPr>
          <a:xfrm>
            <a:off x="4702245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317A5-4C4A-2E09-E7C2-CE5ACED73384}"/>
              </a:ext>
            </a:extLst>
          </p:cNvPr>
          <p:cNvSpPr txBox="1"/>
          <p:nvPr/>
        </p:nvSpPr>
        <p:spPr>
          <a:xfrm>
            <a:off x="4293103" y="4749517"/>
            <a:ext cx="1069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라벨링</a:t>
            </a:r>
            <a:endParaRPr lang="ko-KR" altLang="en-US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5F177-826E-7CB2-6A9D-39C0EA231C4A}"/>
              </a:ext>
            </a:extLst>
          </p:cNvPr>
          <p:cNvSpPr txBox="1"/>
          <p:nvPr/>
        </p:nvSpPr>
        <p:spPr>
          <a:xfrm>
            <a:off x="4293102" y="5617901"/>
            <a:ext cx="1693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TW3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기법을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en-US" altLang="ko-KR" sz="1500" dirty="0" err="1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Roboflow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 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모델로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관절 객체 탐지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972D2B-2744-3BCD-550D-4E0E65F8D59C}"/>
              </a:ext>
            </a:extLst>
          </p:cNvPr>
          <p:cNvSpPr/>
          <p:nvPr/>
        </p:nvSpPr>
        <p:spPr>
          <a:xfrm>
            <a:off x="6064512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271CD58-FBD2-61AB-9AFC-E68942467023}"/>
              </a:ext>
            </a:extLst>
          </p:cNvPr>
          <p:cNvCxnSpPr>
            <a:cxnSpLocks/>
          </p:cNvCxnSpPr>
          <p:nvPr/>
        </p:nvCxnSpPr>
        <p:spPr>
          <a:xfrm>
            <a:off x="6064512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E79B69-EBFB-DDF4-3D60-C8564A2870E4}"/>
              </a:ext>
            </a:extLst>
          </p:cNvPr>
          <p:cNvSpPr txBox="1"/>
          <p:nvPr/>
        </p:nvSpPr>
        <p:spPr>
          <a:xfrm>
            <a:off x="6456669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9DD73-D619-95B6-C658-FA76E50B27D8}"/>
              </a:ext>
            </a:extLst>
          </p:cNvPr>
          <p:cNvSpPr txBox="1"/>
          <p:nvPr/>
        </p:nvSpPr>
        <p:spPr>
          <a:xfrm>
            <a:off x="6023321" y="4749517"/>
            <a:ext cx="115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93A86-4046-E9B0-E6CF-B7E08D4B0B2D}"/>
              </a:ext>
            </a:extLst>
          </p:cNvPr>
          <p:cNvSpPr txBox="1"/>
          <p:nvPr/>
        </p:nvSpPr>
        <p:spPr>
          <a:xfrm>
            <a:off x="6023321" y="5617901"/>
            <a:ext cx="1693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예측에 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최적화 된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TJ-Net 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모델을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통한 골 연령 예측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161E0-7B61-EF9D-4AC8-37EDBEAFDE82}"/>
              </a:ext>
            </a:extLst>
          </p:cNvPr>
          <p:cNvSpPr/>
          <p:nvPr/>
        </p:nvSpPr>
        <p:spPr>
          <a:xfrm>
            <a:off x="7832372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3E3B8CF-6139-E529-4CF9-A2D353D6318A}"/>
              </a:ext>
            </a:extLst>
          </p:cNvPr>
          <p:cNvCxnSpPr>
            <a:cxnSpLocks/>
          </p:cNvCxnSpPr>
          <p:nvPr/>
        </p:nvCxnSpPr>
        <p:spPr>
          <a:xfrm>
            <a:off x="7882486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6B99337-EAC6-0F99-8CE5-0FA147B68431}"/>
              </a:ext>
            </a:extLst>
          </p:cNvPr>
          <p:cNvSpPr txBox="1"/>
          <p:nvPr/>
        </p:nvSpPr>
        <p:spPr>
          <a:xfrm>
            <a:off x="8224529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5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41135-831F-F8B8-AFC0-028595FE6992}"/>
              </a:ext>
            </a:extLst>
          </p:cNvPr>
          <p:cNvSpPr txBox="1"/>
          <p:nvPr/>
        </p:nvSpPr>
        <p:spPr>
          <a:xfrm>
            <a:off x="7804433" y="4749517"/>
            <a:ext cx="115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 성장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5AA94A-543D-61D4-CD8B-A1633DC40FBD}"/>
              </a:ext>
            </a:extLst>
          </p:cNvPr>
          <p:cNvSpPr txBox="1"/>
          <p:nvPr/>
        </p:nvSpPr>
        <p:spPr>
          <a:xfrm>
            <a:off x="7753539" y="5617901"/>
            <a:ext cx="16772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 도표의 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L,M,S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값을 활용한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신장 예측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4F38754-EA46-EB67-0683-52B8EF129F80}"/>
              </a:ext>
            </a:extLst>
          </p:cNvPr>
          <p:cNvSpPr/>
          <p:nvPr/>
        </p:nvSpPr>
        <p:spPr>
          <a:xfrm>
            <a:off x="9546522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EC698A82-353B-8590-BC28-3EFA5558C786}"/>
              </a:ext>
            </a:extLst>
          </p:cNvPr>
          <p:cNvCxnSpPr>
            <a:cxnSpLocks/>
          </p:cNvCxnSpPr>
          <p:nvPr/>
        </p:nvCxnSpPr>
        <p:spPr>
          <a:xfrm>
            <a:off x="9596636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B157421D-5D9C-F810-22C2-3B791887A60C}"/>
              </a:ext>
            </a:extLst>
          </p:cNvPr>
          <p:cNvSpPr txBox="1"/>
          <p:nvPr/>
        </p:nvSpPr>
        <p:spPr>
          <a:xfrm>
            <a:off x="9938679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6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1F92EEFF-C728-D902-24D3-ADF6059378A1}"/>
              </a:ext>
            </a:extLst>
          </p:cNvPr>
          <p:cNvSpPr txBox="1"/>
          <p:nvPr/>
        </p:nvSpPr>
        <p:spPr>
          <a:xfrm>
            <a:off x="9518583" y="4749517"/>
            <a:ext cx="1454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기대효과 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및</a:t>
            </a:r>
            <a:r>
              <a:rPr lang="en-US" altLang="ko-KR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한계점</a:t>
            </a: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EE2857F0-FD7E-C102-462F-76A50844D9A9}"/>
              </a:ext>
            </a:extLst>
          </p:cNvPr>
          <p:cNvGrpSpPr/>
          <p:nvPr/>
        </p:nvGrpSpPr>
        <p:grpSpPr>
          <a:xfrm>
            <a:off x="193904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065837F0-7960-4A1E-F149-6AA8BA60684B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4F929EE-9ABD-C804-593E-E10D88B707D5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80C65A4-DFE1-9E4B-12A4-AAB9E2AE89CB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C8862D7-C7E0-1F70-82C2-3351C543D24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3A38C685-5C98-8F2C-BFF2-ED205EA8B1B2}"/>
              </a:ext>
            </a:extLst>
          </p:cNvPr>
          <p:cNvSpPr/>
          <p:nvPr/>
        </p:nvSpPr>
        <p:spPr>
          <a:xfrm>
            <a:off x="2615892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7707D434-2A1B-F3E7-BDA4-69E5547481BC}"/>
              </a:ext>
            </a:extLst>
          </p:cNvPr>
          <p:cNvGrpSpPr/>
          <p:nvPr/>
        </p:nvGrpSpPr>
        <p:grpSpPr>
          <a:xfrm>
            <a:off x="2651290" y="4303512"/>
            <a:ext cx="183012" cy="330685"/>
            <a:chOff x="1851410" y="4386046"/>
            <a:chExt cx="221626" cy="330685"/>
          </a:xfrm>
        </p:grpSpPr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A5D4293D-CAD4-73DB-AAC3-34B019D20CE2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B6AC8AA-DB27-1C06-3EC8-D9FB9AC8A4DB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869A51D-CBC0-6F0E-08F8-9B07E0413DA2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F31E4CC-674A-67AA-8DF9-B0B1312AF179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056DFF60-789F-6C11-7551-F6907A175E9F}"/>
              </a:ext>
            </a:extLst>
          </p:cNvPr>
          <p:cNvGrpSpPr/>
          <p:nvPr/>
        </p:nvGrpSpPr>
        <p:grpSpPr>
          <a:xfrm>
            <a:off x="285794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6106DB53-D964-16CA-0E60-B950E905AD64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A5692AE-E115-B6C8-37FE-4F81A385A310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72B13542-BA3A-362F-4B72-01511B88F1CE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854DF5D-E9EC-312C-6E80-3808E0AFA4B4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5D78274B-0789-89CA-4D6E-0A7B08FD0654}"/>
              </a:ext>
            </a:extLst>
          </p:cNvPr>
          <p:cNvGrpSpPr/>
          <p:nvPr/>
        </p:nvGrpSpPr>
        <p:grpSpPr>
          <a:xfrm>
            <a:off x="3064598" y="4303512"/>
            <a:ext cx="183012" cy="330685"/>
            <a:chOff x="1851410" y="4386046"/>
            <a:chExt cx="221626" cy="330685"/>
          </a:xfrm>
          <a:noFill/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B114AC-A94C-816A-0B91-E03E43A4DDF0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70259E62-C689-8E4B-3A9C-AAF1491260E8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75B1F668-1ED7-8341-0BAC-5EB20F4E08F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767E6F2B-C4D8-E36A-FCD6-5A33E8A3836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893F1764-6FF4-CA87-D5FA-A096DE9915DD}"/>
              </a:ext>
            </a:extLst>
          </p:cNvPr>
          <p:cNvGrpSpPr/>
          <p:nvPr/>
        </p:nvGrpSpPr>
        <p:grpSpPr>
          <a:xfrm>
            <a:off x="327125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62F4875-668E-B630-B252-E8F548FB6969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E78C48A4-9C74-6EE2-EB45-F53328999CA5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93117673-94C4-CCB9-C877-67D6287E2629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C4897926-EA84-CA14-C308-D1E693C90316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2A917AAC-8AAC-C899-7CA8-B08EC4FC48C6}"/>
              </a:ext>
            </a:extLst>
          </p:cNvPr>
          <p:cNvGrpSpPr/>
          <p:nvPr/>
        </p:nvGrpSpPr>
        <p:grpSpPr>
          <a:xfrm>
            <a:off x="3477906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95F7E05-C805-3B7B-C3CD-147EDFB48F17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664FA0A8-1618-1D97-871F-7ABC8DBCCA84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58B2A1A8-8FBE-0E0E-450B-225A68CEBC6D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CE41BD8B-A124-BF37-E10D-68D629F86E10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FD0DB1AD-999A-A9D9-30F0-15BF5A42D8D8}"/>
              </a:ext>
            </a:extLst>
          </p:cNvPr>
          <p:cNvGrpSpPr/>
          <p:nvPr/>
        </p:nvGrpSpPr>
        <p:grpSpPr>
          <a:xfrm>
            <a:off x="368455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E46707B-0DF4-5512-5097-4C3ECBB9C838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654DF7A4-013F-C3C7-A2B7-3F34534C852F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CD4ACA79-A1B8-EEB4-6639-6349ECE0523D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0D96D2D3-01BF-B26F-89C8-97EF4CC2CFF4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591355C6-86E9-B309-23FC-EB881E91ED41}"/>
              </a:ext>
            </a:extLst>
          </p:cNvPr>
          <p:cNvSpPr/>
          <p:nvPr/>
        </p:nvSpPr>
        <p:spPr>
          <a:xfrm>
            <a:off x="4326017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74C6F489-1832-482A-3C00-8874F29FF172}"/>
              </a:ext>
            </a:extLst>
          </p:cNvPr>
          <p:cNvGrpSpPr/>
          <p:nvPr/>
        </p:nvGrpSpPr>
        <p:grpSpPr>
          <a:xfrm>
            <a:off x="4361415" y="4303512"/>
            <a:ext cx="183012" cy="330685"/>
            <a:chOff x="1851410" y="4386046"/>
            <a:chExt cx="221626" cy="330685"/>
          </a:xfrm>
        </p:grpSpPr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2F1BC94-2951-0058-9DCB-0BDA08BBE6DB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CC040CC-FAED-5126-C56C-D466D680BCD9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E1CCAA17-E44A-93E2-F811-1522745B4963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51292F7-D7BD-68D3-A555-0B92A2F42EE7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FB29D175-D47F-08F9-951B-0C4A5088E532}"/>
              </a:ext>
            </a:extLst>
          </p:cNvPr>
          <p:cNvGrpSpPr/>
          <p:nvPr/>
        </p:nvGrpSpPr>
        <p:grpSpPr>
          <a:xfrm>
            <a:off x="456806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0B0812B8-BCF4-9B5F-EAFB-93372D392E39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A85A3906-EFE7-7904-569A-3651903B4AB8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23A7AB91-699D-DD77-7894-E44F0C3C8C81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1563AB-03ED-1E60-385B-0273009119BE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620E73A6-183B-23F7-67F6-54B9DFD9A492}"/>
              </a:ext>
            </a:extLst>
          </p:cNvPr>
          <p:cNvGrpSpPr/>
          <p:nvPr/>
        </p:nvGrpSpPr>
        <p:grpSpPr>
          <a:xfrm>
            <a:off x="4774723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B69F3361-BD2B-4F67-E084-709F564D30FF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026684BB-0612-8ED9-350F-312A8D3AB3A6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945E1BD2-F4A0-7FB1-6987-CFC972610ABD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8B95F52E-A061-AE80-41FA-E18872464ACC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EF24E5FB-FB32-1285-D733-FA19679AF4F9}"/>
              </a:ext>
            </a:extLst>
          </p:cNvPr>
          <p:cNvGrpSpPr/>
          <p:nvPr/>
        </p:nvGrpSpPr>
        <p:grpSpPr>
          <a:xfrm>
            <a:off x="4981377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AA7BA9A-F7FF-7777-FDEB-1895546D8A05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1587E3B4-EDF1-6D20-AB37-BAFABFC394E1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A6E93520-9E90-DC31-3182-40222612053C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3387B545-22BA-0FE1-494C-810F6C111E40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7BB431DE-486F-9393-1057-1AD483CE551B}"/>
              </a:ext>
            </a:extLst>
          </p:cNvPr>
          <p:cNvGrpSpPr/>
          <p:nvPr/>
        </p:nvGrpSpPr>
        <p:grpSpPr>
          <a:xfrm>
            <a:off x="5188031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E93BC50-AB46-B73F-AD5E-F22BB5BF4321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4A36B2C-EC36-5277-CFD9-74531D10457F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9479712-B8D7-D8BE-4411-DFC9A9A41876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258C623C-C3F8-FDB8-E31B-6093A7735E72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CC7B57E6-B40B-AAB9-A598-8D80BF2F6CA5}"/>
              </a:ext>
            </a:extLst>
          </p:cNvPr>
          <p:cNvGrpSpPr/>
          <p:nvPr/>
        </p:nvGrpSpPr>
        <p:grpSpPr>
          <a:xfrm>
            <a:off x="539468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CE23548-340E-BE4D-23D2-55D02B27A182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816D187-7F21-13B8-9356-78E27A28364E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BE56788-7579-F3A3-BE89-990EB4E70A38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3C2342E-31A3-E21C-DF53-FE976B5951B1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908BF422-F4C7-D335-7352-11AC243D7E1E}"/>
              </a:ext>
            </a:extLst>
          </p:cNvPr>
          <p:cNvSpPr/>
          <p:nvPr/>
        </p:nvSpPr>
        <p:spPr>
          <a:xfrm>
            <a:off x="6064512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04371D6A-5D4D-5B0E-C9FE-9B8DD05875E6}"/>
              </a:ext>
            </a:extLst>
          </p:cNvPr>
          <p:cNvGrpSpPr/>
          <p:nvPr/>
        </p:nvGrpSpPr>
        <p:grpSpPr>
          <a:xfrm>
            <a:off x="6099910" y="4303512"/>
            <a:ext cx="183012" cy="330685"/>
            <a:chOff x="1851410" y="4386046"/>
            <a:chExt cx="221626" cy="330685"/>
          </a:xfrm>
        </p:grpSpPr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9C4151B-3630-21D7-C273-EF4F7135EDE3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82C8C817-76B0-8EA1-4261-88765751B370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7ED3A01-2075-3FC2-2BC2-54B5D5D07A11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E2D98D4E-02EF-8B17-2754-49E326C9E4F8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C0C73569-C924-D50A-CA3E-785749F85814}"/>
              </a:ext>
            </a:extLst>
          </p:cNvPr>
          <p:cNvGrpSpPr/>
          <p:nvPr/>
        </p:nvGrpSpPr>
        <p:grpSpPr>
          <a:xfrm>
            <a:off x="630656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82C2064E-3162-894E-1F74-2850684C5070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279CC7AE-2928-52BD-599C-D10829AF6BBD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47D497F2-F6D7-B4DC-D5C3-CE2B84074C6C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B66E8F5C-A49D-C303-4742-242E421D336E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E1263100-1D0F-630C-77A4-76462D28F835}"/>
              </a:ext>
            </a:extLst>
          </p:cNvPr>
          <p:cNvGrpSpPr/>
          <p:nvPr/>
        </p:nvGrpSpPr>
        <p:grpSpPr>
          <a:xfrm>
            <a:off x="6513218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A309A167-7EB1-004F-FF0E-66E908F7E029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7E84825A-FBA8-96C5-95C2-AE141F5791C2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309ECA1B-6031-1109-21C0-369B4F29261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4FA9BF8C-A621-EC2D-CB48-9B3F685C73E5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0BEB7257-B0B2-697D-019C-01A95A9AD68A}"/>
              </a:ext>
            </a:extLst>
          </p:cNvPr>
          <p:cNvGrpSpPr/>
          <p:nvPr/>
        </p:nvGrpSpPr>
        <p:grpSpPr>
          <a:xfrm>
            <a:off x="671987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57A67148-085B-1F35-4B3A-C485BB26C3BB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98CA081-067D-5064-7C7E-361640896932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9A6261BB-1C52-1DFB-5555-4503694E3F0A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068D7507-A846-3482-ED66-09E020052E6B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AE4F8A9A-8582-625B-DD3A-B7F47F3E6259}"/>
              </a:ext>
            </a:extLst>
          </p:cNvPr>
          <p:cNvGrpSpPr/>
          <p:nvPr/>
        </p:nvGrpSpPr>
        <p:grpSpPr>
          <a:xfrm>
            <a:off x="6926526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ADC112B-0998-0B3D-8388-EA42F092061E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D5A19BB9-1E0D-EEA3-B9DE-4BBAA60A9935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EF48F6CD-6A46-A5E6-EBB5-6B47066C493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8196F3EA-A740-E50E-A2F0-0C9E8BAD7672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6A43F76F-1AD4-3D45-7B09-BB87DB9845D6}"/>
              </a:ext>
            </a:extLst>
          </p:cNvPr>
          <p:cNvGrpSpPr/>
          <p:nvPr/>
        </p:nvGrpSpPr>
        <p:grpSpPr>
          <a:xfrm>
            <a:off x="713317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A1E520F0-18E6-53C4-A21D-A309596F7FBB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EEE04034-EADD-C4D5-48A6-FB7394B6E3C3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C356E395-6483-A04C-A89C-F5B2666D2321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E5673CF-563A-7932-CE27-9F2D417A6A1B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0A722A80-0D82-B015-48EC-C9848BF95DCE}"/>
              </a:ext>
            </a:extLst>
          </p:cNvPr>
          <p:cNvSpPr/>
          <p:nvPr/>
        </p:nvSpPr>
        <p:spPr>
          <a:xfrm>
            <a:off x="7832372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54020D4B-201A-039C-9F57-37CB02B1B444}"/>
              </a:ext>
            </a:extLst>
          </p:cNvPr>
          <p:cNvGrpSpPr/>
          <p:nvPr/>
        </p:nvGrpSpPr>
        <p:grpSpPr>
          <a:xfrm>
            <a:off x="7867770" y="4303512"/>
            <a:ext cx="183012" cy="330685"/>
            <a:chOff x="1851410" y="4386046"/>
            <a:chExt cx="221626" cy="330685"/>
          </a:xfrm>
        </p:grpSpPr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FF174CA7-99AC-2C52-358E-E7F4B675F1D4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C2F6A47-B4C9-1823-AA3A-3EE142CCF7B0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AAFCC18F-2135-512E-7654-D0364320BC40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E36D84B0-84DC-3FF6-AABA-37E0B8DA6B1E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1" name="그룹 380">
            <a:extLst>
              <a:ext uri="{FF2B5EF4-FFF2-40B4-BE49-F238E27FC236}">
                <a16:creationId xmlns:a16="http://schemas.microsoft.com/office/drawing/2014/main" id="{D6CA4B74-D361-AA67-1093-B88A47307E80}"/>
              </a:ext>
            </a:extLst>
          </p:cNvPr>
          <p:cNvGrpSpPr/>
          <p:nvPr/>
        </p:nvGrpSpPr>
        <p:grpSpPr>
          <a:xfrm>
            <a:off x="807442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7E48B25B-B5A5-0BAD-5B90-D3037D8C3F9E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29146A7D-658C-602C-F2D0-427E2A4D540E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FE0E1EDC-9BCE-8F89-5E45-03774A731A3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54C5E625-4E35-2519-C5A4-2172BCC48B1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B15AAA57-1024-BB0F-0A57-DC797A704278}"/>
              </a:ext>
            </a:extLst>
          </p:cNvPr>
          <p:cNvGrpSpPr/>
          <p:nvPr/>
        </p:nvGrpSpPr>
        <p:grpSpPr>
          <a:xfrm>
            <a:off x="8281078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5539AA3D-0961-EF01-FFCF-19F42DAECE3E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D15C524-47A9-3CF0-7BA2-224EB1896948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C4613056-4324-5866-7F8F-6A1AB6EE5BB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471AD93-3496-F77B-F2EC-4765D8463BE9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2CC29CE6-2FDD-4D5F-AD65-C260DD68B95B}"/>
              </a:ext>
            </a:extLst>
          </p:cNvPr>
          <p:cNvGrpSpPr/>
          <p:nvPr/>
        </p:nvGrpSpPr>
        <p:grpSpPr>
          <a:xfrm>
            <a:off x="848773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522A8BC-18C2-2D14-6249-712FCDF6F8F7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423B7C66-A60E-B531-5DD0-4E47FB1DF509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BF5DDED1-7F2C-B3BC-322A-C8B7EBF57853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291A140E-8036-441A-AC57-EE0329C31F07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6" name="그룹 395">
            <a:extLst>
              <a:ext uri="{FF2B5EF4-FFF2-40B4-BE49-F238E27FC236}">
                <a16:creationId xmlns:a16="http://schemas.microsoft.com/office/drawing/2014/main" id="{2D39FF9B-E6FB-B522-AD9E-146EAA33C55E}"/>
              </a:ext>
            </a:extLst>
          </p:cNvPr>
          <p:cNvGrpSpPr/>
          <p:nvPr/>
        </p:nvGrpSpPr>
        <p:grpSpPr>
          <a:xfrm>
            <a:off x="8694386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484A9C51-54C0-DCB4-EEC9-A9B130632A22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7FAE40A9-60F1-D36C-AFC5-B0DA1A2F5C0F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FFF52868-1965-502D-F19A-7B15D72E8B55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84DA345F-91AC-6D04-3988-EC5DF2A6E1C0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CD1EA01F-7640-8423-81FA-4415CAD33DE1}"/>
              </a:ext>
            </a:extLst>
          </p:cNvPr>
          <p:cNvGrpSpPr/>
          <p:nvPr/>
        </p:nvGrpSpPr>
        <p:grpSpPr>
          <a:xfrm>
            <a:off x="890103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6C811A15-2E53-8826-31A2-9E61D9C10A1A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7DD3842A-15F6-8ABC-6294-18CCFC477F3A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C66A3EF8-0BC3-2997-48C4-AED77BFF74F2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79E94DF-E1F6-7F66-6D35-DC2E9FAC07EE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A4446F7C-3518-853B-6FC3-78D3B5262E45}"/>
              </a:ext>
            </a:extLst>
          </p:cNvPr>
          <p:cNvSpPr/>
          <p:nvPr/>
        </p:nvSpPr>
        <p:spPr>
          <a:xfrm>
            <a:off x="9546522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2F8A523D-DC1F-8C66-83BE-038AB373CD55}"/>
              </a:ext>
            </a:extLst>
          </p:cNvPr>
          <p:cNvGrpSpPr/>
          <p:nvPr/>
        </p:nvGrpSpPr>
        <p:grpSpPr>
          <a:xfrm>
            <a:off x="9581920" y="4303512"/>
            <a:ext cx="183012" cy="330685"/>
            <a:chOff x="1851410" y="4386046"/>
            <a:chExt cx="221626" cy="330685"/>
          </a:xfrm>
        </p:grpSpPr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C2365772-BB30-B7E8-3697-89F5C9AD42A4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55916BA1-81F9-5A5C-C224-116E90F0999C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61315925-7140-6D3C-97D4-E0417F0AA1B1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E2C5541F-4D70-ACA9-80C6-7DEEBF46CD58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48C66475-D15F-CB46-3672-1475D48B3453}"/>
              </a:ext>
            </a:extLst>
          </p:cNvPr>
          <p:cNvGrpSpPr/>
          <p:nvPr/>
        </p:nvGrpSpPr>
        <p:grpSpPr>
          <a:xfrm>
            <a:off x="978857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D5ECD4B4-D0E2-D105-E2FB-250CD07A5ACE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F3F4F529-614C-729D-5344-C1F51D3219AE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45F2666E-E9CA-2E9D-B9A2-85921C868295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6140C63-650E-2F87-82F0-5A72275E695C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7" name="그룹 416">
            <a:extLst>
              <a:ext uri="{FF2B5EF4-FFF2-40B4-BE49-F238E27FC236}">
                <a16:creationId xmlns:a16="http://schemas.microsoft.com/office/drawing/2014/main" id="{7D60BFA5-5A1C-D768-08B0-4C9D471FD7C0}"/>
              </a:ext>
            </a:extLst>
          </p:cNvPr>
          <p:cNvGrpSpPr/>
          <p:nvPr/>
        </p:nvGrpSpPr>
        <p:grpSpPr>
          <a:xfrm>
            <a:off x="9995228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51E11563-76EF-B8C7-FD18-70AC237541AC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D7FE7073-1C91-DB69-D113-9EB51BF40308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C5C88780-547D-F85C-3D37-633054955500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03B0CCDC-C19A-84AF-F5A8-96EFDA90E5E4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BB04F826-7893-DDB6-0F6C-85BA71696DE7}"/>
              </a:ext>
            </a:extLst>
          </p:cNvPr>
          <p:cNvGrpSpPr/>
          <p:nvPr/>
        </p:nvGrpSpPr>
        <p:grpSpPr>
          <a:xfrm>
            <a:off x="1020188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74CBD4E4-62BD-0407-0FBE-A2B5F9DAEE70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18DE42FA-F774-F4DF-4CFF-898CA533A5FD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F8AB8AA7-644C-35F6-8EAD-023C5ED57DB7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CC578D72-00B8-BE1A-622E-5BECE3041F7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DF67C83C-F093-1A1D-39CB-272FFE813967}"/>
              </a:ext>
            </a:extLst>
          </p:cNvPr>
          <p:cNvGrpSpPr/>
          <p:nvPr/>
        </p:nvGrpSpPr>
        <p:grpSpPr>
          <a:xfrm>
            <a:off x="10408536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89CEA842-4C68-77E6-6E89-82546241F6D9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C43EC8ED-44B2-1F1D-E860-F3644FCDD380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481DD363-6A7B-21D1-B8AF-113F9E5FB7FE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78D6AA55-C966-9642-108C-7CB3103CF539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9AE52E59-DB9C-CAC9-2B78-DF60E8BD486A}"/>
              </a:ext>
            </a:extLst>
          </p:cNvPr>
          <p:cNvGrpSpPr/>
          <p:nvPr/>
        </p:nvGrpSpPr>
        <p:grpSpPr>
          <a:xfrm>
            <a:off x="1061518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7583B652-BD4B-C544-CA77-9066CB34FA84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A1B1A32C-3ABA-16B0-3986-B3588D1BF082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3903DCA1-1B3E-906F-0C87-244A50F200CA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CE17BF92-7759-DB6E-7AD8-3D3AA3C7F592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1" name="슬라이드 번호 개체 틀 439">
            <a:extLst>
              <a:ext uri="{FF2B5EF4-FFF2-40B4-BE49-F238E27FC236}">
                <a16:creationId xmlns:a16="http://schemas.microsoft.com/office/drawing/2014/main" id="{686FEB16-7496-C28F-B241-06C2A284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06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</a:t>
            </a:r>
            <a:r>
              <a:rPr lang="ko-KR" altLang="en-US" sz="36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라벨링</a:t>
            </a:r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4C52C-B9F1-7FBC-3F6A-DA0635D9314E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측정 기법을 활용한 이미지 </a:t>
            </a:r>
            <a:r>
              <a:rPr lang="ko-KR" altLang="en-US" sz="20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라벨링</a:t>
            </a:r>
            <a:endParaRPr lang="ko-KR" altLang="en-US" sz="24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63757-A153-C39F-29E5-073B36C19AAB}"/>
              </a:ext>
            </a:extLst>
          </p:cNvPr>
          <p:cNvSpPr txBox="1"/>
          <p:nvPr/>
        </p:nvSpPr>
        <p:spPr>
          <a:xfrm>
            <a:off x="5972269" y="3110401"/>
            <a:ext cx="216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골 연령 측정 방법</a:t>
            </a:r>
            <a:endParaRPr lang="en-US" altLang="ko-KR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AFC4F-7192-FEEC-83E3-D3544910BE55}"/>
              </a:ext>
            </a:extLst>
          </p:cNvPr>
          <p:cNvSpPr txBox="1"/>
          <p:nvPr/>
        </p:nvSpPr>
        <p:spPr>
          <a:xfrm>
            <a:off x="8246965" y="4011270"/>
            <a:ext cx="288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Roboflow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활용하여 측정에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사용되는 관절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Annotate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651537-0620-0CD5-0309-D0BE9FCB8546}"/>
              </a:ext>
            </a:extLst>
          </p:cNvPr>
          <p:cNvSpPr txBox="1"/>
          <p:nvPr/>
        </p:nvSpPr>
        <p:spPr>
          <a:xfrm>
            <a:off x="8202403" y="4931573"/>
            <a:ext cx="267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데이터에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모델을 적용하여 관절 객체 탐지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A65795-0E55-933B-5DAD-388D44428316}"/>
              </a:ext>
            </a:extLst>
          </p:cNvPr>
          <p:cNvSpPr txBox="1"/>
          <p:nvPr/>
        </p:nvSpPr>
        <p:spPr>
          <a:xfrm>
            <a:off x="5998090" y="5749288"/>
            <a:ext cx="480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검출 결과 및 잘못 탐지된 관절 객체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528BF1E-6766-CDDC-BD1A-5AFE509D7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8" y="2963094"/>
            <a:ext cx="3912151" cy="35790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83331D-60B8-F424-7A4B-675CE867F99E}"/>
              </a:ext>
            </a:extLst>
          </p:cNvPr>
          <p:cNvSpPr txBox="1"/>
          <p:nvPr/>
        </p:nvSpPr>
        <p:spPr>
          <a:xfrm>
            <a:off x="5998091" y="3990030"/>
            <a:ext cx="229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관절 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Annotation</a:t>
            </a:r>
            <a:endParaRPr lang="ko-KR" altLang="en-US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46CC3-2697-D689-1F7F-40BBAD53E491}"/>
              </a:ext>
            </a:extLst>
          </p:cNvPr>
          <p:cNvSpPr txBox="1"/>
          <p:nvPr/>
        </p:nvSpPr>
        <p:spPr>
          <a:xfrm>
            <a:off x="5998091" y="4869659"/>
            <a:ext cx="195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관절 객체 탐지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7EB45AC-FB16-DD06-AF62-513DA4CE9F24}"/>
              </a:ext>
            </a:extLst>
          </p:cNvPr>
          <p:cNvCxnSpPr>
            <a:cxnSpLocks/>
          </p:cNvCxnSpPr>
          <p:nvPr/>
        </p:nvCxnSpPr>
        <p:spPr>
          <a:xfrm>
            <a:off x="5384800" y="2882900"/>
            <a:ext cx="0" cy="3632200"/>
          </a:xfrm>
          <a:prstGeom prst="line">
            <a:avLst/>
          </a:prstGeom>
          <a:ln w="57150">
            <a:solidFill>
              <a:srgbClr val="9A96A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66B0A9D-6142-D6DE-C89F-04E379F3A4A0}"/>
              </a:ext>
            </a:extLst>
          </p:cNvPr>
          <p:cNvSpPr/>
          <p:nvPr/>
        </p:nvSpPr>
        <p:spPr>
          <a:xfrm>
            <a:off x="5264803" y="3175070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AF49A0-9283-3520-AA61-3C9CCB38796C}"/>
              </a:ext>
            </a:extLst>
          </p:cNvPr>
          <p:cNvSpPr/>
          <p:nvPr/>
        </p:nvSpPr>
        <p:spPr>
          <a:xfrm>
            <a:off x="5264803" y="4064319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4281DC6-BBE2-4C90-F4C1-5546CB5379FE}"/>
              </a:ext>
            </a:extLst>
          </p:cNvPr>
          <p:cNvSpPr/>
          <p:nvPr/>
        </p:nvSpPr>
        <p:spPr>
          <a:xfrm>
            <a:off x="5264803" y="4949717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9A984D7-EDDC-A82A-3261-FD7A2667CD9C}"/>
              </a:ext>
            </a:extLst>
          </p:cNvPr>
          <p:cNvSpPr/>
          <p:nvPr/>
        </p:nvSpPr>
        <p:spPr>
          <a:xfrm>
            <a:off x="5264803" y="5798988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77AC9D6-6ACC-83D5-8B3F-213ED4B5FF15}"/>
              </a:ext>
            </a:extLst>
          </p:cNvPr>
          <p:cNvCxnSpPr/>
          <p:nvPr/>
        </p:nvCxnSpPr>
        <p:spPr>
          <a:xfrm>
            <a:off x="5651500" y="3110401"/>
            <a:ext cx="5156200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33F3FDA-C604-9073-2D98-1839E3E88480}"/>
              </a:ext>
            </a:extLst>
          </p:cNvPr>
          <p:cNvCxnSpPr/>
          <p:nvPr/>
        </p:nvCxnSpPr>
        <p:spPr>
          <a:xfrm>
            <a:off x="5651500" y="3976231"/>
            <a:ext cx="5156200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1925A97-FCC1-5C32-A6BD-ECA89D8778D9}"/>
              </a:ext>
            </a:extLst>
          </p:cNvPr>
          <p:cNvCxnSpPr/>
          <p:nvPr/>
        </p:nvCxnSpPr>
        <p:spPr>
          <a:xfrm>
            <a:off x="5651500" y="4869659"/>
            <a:ext cx="5156200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9D0225-151E-CE91-93D0-E85995D2B07F}"/>
              </a:ext>
            </a:extLst>
          </p:cNvPr>
          <p:cNvCxnSpPr/>
          <p:nvPr/>
        </p:nvCxnSpPr>
        <p:spPr>
          <a:xfrm>
            <a:off x="5651500" y="5749288"/>
            <a:ext cx="5156200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F61D658-79FE-013A-99BF-A4B7AF3638CB}"/>
              </a:ext>
            </a:extLst>
          </p:cNvPr>
          <p:cNvSpPr txBox="1"/>
          <p:nvPr/>
        </p:nvSpPr>
        <p:spPr>
          <a:xfrm>
            <a:off x="5624793" y="310524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331C82-40CB-F0D2-3581-76D3A39C39FA}"/>
              </a:ext>
            </a:extLst>
          </p:cNvPr>
          <p:cNvSpPr txBox="1"/>
          <p:nvPr/>
        </p:nvSpPr>
        <p:spPr>
          <a:xfrm>
            <a:off x="5624793" y="399757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9E8B46-511D-8BD1-FA72-6A7F6A1FA4A3}"/>
              </a:ext>
            </a:extLst>
          </p:cNvPr>
          <p:cNvSpPr txBox="1"/>
          <p:nvPr/>
        </p:nvSpPr>
        <p:spPr>
          <a:xfrm>
            <a:off x="5624793" y="488989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8C3005-A534-4428-FC4E-7CED6B77BA83}"/>
              </a:ext>
            </a:extLst>
          </p:cNvPr>
          <p:cNvSpPr txBox="1"/>
          <p:nvPr/>
        </p:nvSpPr>
        <p:spPr>
          <a:xfrm>
            <a:off x="5624793" y="571892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1B5B2038-4200-6A3C-B1A1-F7A9BF95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19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32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633717" y="678037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측정 방법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43A24-17E0-A5F8-5762-AAF2A1CE01F6}"/>
              </a:ext>
            </a:extLst>
          </p:cNvPr>
          <p:cNvSpPr txBox="1"/>
          <p:nvPr/>
        </p:nvSpPr>
        <p:spPr>
          <a:xfrm>
            <a:off x="2270008" y="1994095"/>
            <a:ext cx="2963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GP </a:t>
            </a:r>
            <a:r>
              <a:rPr lang="ko-KR" altLang="en-US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기법</a:t>
            </a:r>
          </a:p>
          <a:p>
            <a:pPr algn="r"/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4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Greulich</a:t>
            </a:r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-Pyle and Bayley-</a:t>
            </a:r>
            <a:r>
              <a:rPr lang="en-US" altLang="ko-KR" sz="14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Pinnea</a:t>
            </a:r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632A3-FBE2-0956-C9FD-3ECD347A2B0D}"/>
              </a:ext>
            </a:extLst>
          </p:cNvPr>
          <p:cNvSpPr txBox="1"/>
          <p:nvPr/>
        </p:nvSpPr>
        <p:spPr>
          <a:xfrm>
            <a:off x="9199406" y="1994095"/>
            <a:ext cx="190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TW3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기법</a:t>
            </a:r>
          </a:p>
          <a:p>
            <a:pPr algn="r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(Tanner Whitehouse)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AFF463-9922-60DC-2B39-12594223B8B6}"/>
              </a:ext>
            </a:extLst>
          </p:cNvPr>
          <p:cNvSpPr/>
          <p:nvPr/>
        </p:nvSpPr>
        <p:spPr>
          <a:xfrm>
            <a:off x="796026" y="2661842"/>
            <a:ext cx="10307011" cy="4571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1FD03-5FA7-5620-964C-62C2B77D140E}"/>
              </a:ext>
            </a:extLst>
          </p:cNvPr>
          <p:cNvSpPr txBox="1"/>
          <p:nvPr/>
        </p:nvSpPr>
        <p:spPr>
          <a:xfrm>
            <a:off x="796026" y="3185289"/>
            <a:ext cx="3910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표준 방사선 사진 중 검사자의 측정 사진과 </a:t>
            </a:r>
            <a:r>
              <a:rPr lang="ko-KR" altLang="en-US" sz="1800" i="0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유사한 사진 선택 </a:t>
            </a:r>
            <a:r>
              <a:rPr lang="ko-KR" altLang="en-US" sz="18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골 연령 판정</a:t>
            </a:r>
            <a:endParaRPr lang="ko-KR" altLang="en-US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886951-6C84-2946-7524-785806AE99D6}"/>
              </a:ext>
            </a:extLst>
          </p:cNvPr>
          <p:cNvSpPr txBox="1"/>
          <p:nvPr/>
        </p:nvSpPr>
        <p:spPr>
          <a:xfrm>
            <a:off x="796026" y="2706864"/>
            <a:ext cx="189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왼손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부위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DCB427-A668-17AA-D493-079C58DBC77F}"/>
              </a:ext>
            </a:extLst>
          </p:cNvPr>
          <p:cNvSpPr/>
          <p:nvPr/>
        </p:nvSpPr>
        <p:spPr>
          <a:xfrm>
            <a:off x="5381106" y="2680657"/>
            <a:ext cx="1136850" cy="395116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EE5C5E-AB5E-9FDE-DB48-2A55B251F3DA}"/>
              </a:ext>
            </a:extLst>
          </p:cNvPr>
          <p:cNvSpPr txBox="1"/>
          <p:nvPr/>
        </p:nvSpPr>
        <p:spPr>
          <a:xfrm flipH="1">
            <a:off x="5386893" y="2706864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측정요소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D5AAC2-414A-54E3-5553-25FEC293E57C}"/>
              </a:ext>
            </a:extLst>
          </p:cNvPr>
          <p:cNvSpPr txBox="1"/>
          <p:nvPr/>
        </p:nvSpPr>
        <p:spPr>
          <a:xfrm flipH="1">
            <a:off x="5386893" y="3497714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706B1-FE94-9A89-40FC-297E1BF51F39}"/>
              </a:ext>
            </a:extLst>
          </p:cNvPr>
          <p:cNvSpPr txBox="1"/>
          <p:nvPr/>
        </p:nvSpPr>
        <p:spPr>
          <a:xfrm flipH="1">
            <a:off x="5386893" y="4689042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C93FA6-E422-DC5A-7610-FCF826F956AB}"/>
              </a:ext>
            </a:extLst>
          </p:cNvPr>
          <p:cNvSpPr txBox="1"/>
          <p:nvPr/>
        </p:nvSpPr>
        <p:spPr>
          <a:xfrm flipH="1">
            <a:off x="5386893" y="5899447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F59F64-22A2-96DC-B22F-BC8E8FFF764B}"/>
              </a:ext>
            </a:extLst>
          </p:cNvPr>
          <p:cNvSpPr txBox="1"/>
          <p:nvPr/>
        </p:nvSpPr>
        <p:spPr>
          <a:xfrm>
            <a:off x="796026" y="4235455"/>
            <a:ext cx="443715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방법이 단순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i="0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짧은 평가시간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1.4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b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검사 소요 시간이 짧아 임상에서 많이 사용</a:t>
            </a:r>
            <a:br>
              <a:rPr lang="ko-KR" altLang="en-US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ko-KR" altLang="en-US" b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0A789-9023-5A3B-FB60-E40A8A0B8761}"/>
              </a:ext>
            </a:extLst>
          </p:cNvPr>
          <p:cNvSpPr txBox="1"/>
          <p:nvPr/>
        </p:nvSpPr>
        <p:spPr>
          <a:xfrm>
            <a:off x="796026" y="5579341"/>
            <a:ext cx="443715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세밀한 골 연령 판독이 어려움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 방사선 사진은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개월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 1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간격 단위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판독 오차로 인한 정확성 낮음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45CAF7-6892-12D1-0333-518B7E811B8A}"/>
              </a:ext>
            </a:extLst>
          </p:cNvPr>
          <p:cNvSpPr txBox="1"/>
          <p:nvPr/>
        </p:nvSpPr>
        <p:spPr>
          <a:xfrm>
            <a:off x="6645417" y="2706864"/>
            <a:ext cx="3982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 손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손목뼈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부위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CFBADF-9688-58DC-C550-E3969F6D25C6}"/>
              </a:ext>
            </a:extLst>
          </p:cNvPr>
          <p:cNvSpPr txBox="1"/>
          <p:nvPr/>
        </p:nvSpPr>
        <p:spPr>
          <a:xfrm>
            <a:off x="6645417" y="3185289"/>
            <a:ext cx="434842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 발달 정도를 단계별 점수 계산 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성숙 점수 산출</a:t>
            </a:r>
            <a:endParaRPr lang="en-US" altLang="ko-KR" sz="1800" i="0" strike="noStrike" dirty="0">
              <a:solidFill>
                <a:srgbClr val="FF00F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 해당 점수를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표를 통해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측정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84BB44-80BA-B1EE-66FF-DEBF444D5976}"/>
              </a:ext>
            </a:extLst>
          </p:cNvPr>
          <p:cNvSpPr txBox="1"/>
          <p:nvPr/>
        </p:nvSpPr>
        <p:spPr>
          <a:xfrm>
            <a:off x="6645417" y="4235455"/>
            <a:ext cx="434842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표가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0.1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단위로 구분되어 있어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정밀한 평가가 가능하며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정확성 높음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뼈의 성숙도를 점수화 평가하기 때문에 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800" b="1" i="0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객관적인 평가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C906C7-660D-5785-C1B0-5C8E59C5CF47}"/>
              </a:ext>
            </a:extLst>
          </p:cNvPr>
          <p:cNvSpPr txBox="1"/>
          <p:nvPr/>
        </p:nvSpPr>
        <p:spPr>
          <a:xfrm>
            <a:off x="6645417" y="5587922"/>
            <a:ext cx="434842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기법에 비하여 평가 과정이 복잡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수동 판단 작업으로 긴 평가시간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(7 ~ 10</a:t>
            </a:r>
            <a:r>
              <a:rPr lang="ko-KR" altLang="en-US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 소요</a:t>
            </a:r>
            <a:r>
              <a:rPr lang="en-US" altLang="ko-KR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7F1C59D-8304-F573-5F4C-D1C69FFB5A0C}"/>
              </a:ext>
            </a:extLst>
          </p:cNvPr>
          <p:cNvCxnSpPr>
            <a:cxnSpLocks/>
          </p:cNvCxnSpPr>
          <p:nvPr/>
        </p:nvCxnSpPr>
        <p:spPr>
          <a:xfrm>
            <a:off x="796026" y="3115591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3A134E-ED00-FCA3-ECF3-D837C6E2D541}"/>
              </a:ext>
            </a:extLst>
          </p:cNvPr>
          <p:cNvCxnSpPr>
            <a:cxnSpLocks/>
          </p:cNvCxnSpPr>
          <p:nvPr/>
        </p:nvCxnSpPr>
        <p:spPr>
          <a:xfrm>
            <a:off x="6595611" y="3115591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AB20CEC-957E-7228-D1FF-1341E25EA54D}"/>
              </a:ext>
            </a:extLst>
          </p:cNvPr>
          <p:cNvCxnSpPr>
            <a:cxnSpLocks/>
          </p:cNvCxnSpPr>
          <p:nvPr/>
        </p:nvCxnSpPr>
        <p:spPr>
          <a:xfrm>
            <a:off x="796026" y="4213620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E458591-B124-C537-6C73-526E7574AE58}"/>
              </a:ext>
            </a:extLst>
          </p:cNvPr>
          <p:cNvCxnSpPr>
            <a:cxnSpLocks/>
          </p:cNvCxnSpPr>
          <p:nvPr/>
        </p:nvCxnSpPr>
        <p:spPr>
          <a:xfrm>
            <a:off x="6595611" y="4213620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D06ACD6-C950-1FAB-A241-2CE6184D7E6C}"/>
              </a:ext>
            </a:extLst>
          </p:cNvPr>
          <p:cNvCxnSpPr>
            <a:cxnSpLocks/>
          </p:cNvCxnSpPr>
          <p:nvPr/>
        </p:nvCxnSpPr>
        <p:spPr>
          <a:xfrm>
            <a:off x="796026" y="5559786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B105132-B2FD-A410-98BB-1ABA63522267}"/>
              </a:ext>
            </a:extLst>
          </p:cNvPr>
          <p:cNvCxnSpPr>
            <a:cxnSpLocks/>
          </p:cNvCxnSpPr>
          <p:nvPr/>
        </p:nvCxnSpPr>
        <p:spPr>
          <a:xfrm>
            <a:off x="6595611" y="5559786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AEC6763-AA9C-8A3B-19C9-91912657047A}"/>
              </a:ext>
            </a:extLst>
          </p:cNvPr>
          <p:cNvCxnSpPr>
            <a:cxnSpLocks/>
          </p:cNvCxnSpPr>
          <p:nvPr/>
        </p:nvCxnSpPr>
        <p:spPr>
          <a:xfrm>
            <a:off x="5443165" y="3115591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DCB3A6F-74BA-0FD6-6FE7-E0CAFB0D32D7}"/>
              </a:ext>
            </a:extLst>
          </p:cNvPr>
          <p:cNvCxnSpPr>
            <a:cxnSpLocks/>
          </p:cNvCxnSpPr>
          <p:nvPr/>
        </p:nvCxnSpPr>
        <p:spPr>
          <a:xfrm>
            <a:off x="5443165" y="4213699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05485D6-33A9-3C06-F249-7B3D2346F372}"/>
              </a:ext>
            </a:extLst>
          </p:cNvPr>
          <p:cNvCxnSpPr>
            <a:cxnSpLocks/>
          </p:cNvCxnSpPr>
          <p:nvPr/>
        </p:nvCxnSpPr>
        <p:spPr>
          <a:xfrm>
            <a:off x="5443165" y="5553177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4891A5-2C9C-5915-804A-CFADDEACBABF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94995B-6549-4ED8-FE6C-1A39D4CC9F44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A55617-CA8A-AE12-8488-70DAB73EEFED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5" name="슬라이드 번호 개체 틀 439">
            <a:extLst>
              <a:ext uri="{FF2B5EF4-FFF2-40B4-BE49-F238E27FC236}">
                <a16:creationId xmlns:a16="http://schemas.microsoft.com/office/drawing/2014/main" id="{82387D03-7B8D-9D8A-EC01-1B4D86D6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553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43A24-17E0-A5F8-5762-AAF2A1CE01F6}"/>
              </a:ext>
            </a:extLst>
          </p:cNvPr>
          <p:cNvSpPr txBox="1"/>
          <p:nvPr/>
        </p:nvSpPr>
        <p:spPr>
          <a:xfrm>
            <a:off x="2270008" y="1994095"/>
            <a:ext cx="2963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GP </a:t>
            </a:r>
            <a:r>
              <a:rPr lang="ko-KR" altLang="en-US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기법</a:t>
            </a:r>
          </a:p>
          <a:p>
            <a:pPr algn="r"/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4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Greulich</a:t>
            </a:r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-Pyle and Bayley-</a:t>
            </a:r>
            <a:r>
              <a:rPr lang="en-US" altLang="ko-KR" sz="14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Pinnea</a:t>
            </a:r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AFF463-9922-60DC-2B39-12594223B8B6}"/>
              </a:ext>
            </a:extLst>
          </p:cNvPr>
          <p:cNvSpPr/>
          <p:nvPr/>
        </p:nvSpPr>
        <p:spPr>
          <a:xfrm>
            <a:off x="796026" y="2661842"/>
            <a:ext cx="10307011" cy="4571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1FD03-5FA7-5620-964C-62C2B77D140E}"/>
              </a:ext>
            </a:extLst>
          </p:cNvPr>
          <p:cNvSpPr txBox="1"/>
          <p:nvPr/>
        </p:nvSpPr>
        <p:spPr>
          <a:xfrm>
            <a:off x="796026" y="3185289"/>
            <a:ext cx="3910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표준 방사선 사진 중 검사자의 측정 사진과 </a:t>
            </a:r>
            <a:r>
              <a:rPr lang="ko-KR" altLang="en-US" sz="18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유사한 사진 선택 후 골 연령 판정</a:t>
            </a:r>
            <a:endParaRPr lang="ko-KR" altLang="en-US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886951-6C84-2946-7524-785806AE99D6}"/>
              </a:ext>
            </a:extLst>
          </p:cNvPr>
          <p:cNvSpPr txBox="1"/>
          <p:nvPr/>
        </p:nvSpPr>
        <p:spPr>
          <a:xfrm>
            <a:off x="796026" y="2706864"/>
            <a:ext cx="189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왼손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부위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DCB427-A668-17AA-D493-079C58DBC77F}"/>
              </a:ext>
            </a:extLst>
          </p:cNvPr>
          <p:cNvSpPr/>
          <p:nvPr/>
        </p:nvSpPr>
        <p:spPr>
          <a:xfrm>
            <a:off x="5381106" y="2680657"/>
            <a:ext cx="1136850" cy="395116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EE5C5E-AB5E-9FDE-DB48-2A55B251F3DA}"/>
              </a:ext>
            </a:extLst>
          </p:cNvPr>
          <p:cNvSpPr txBox="1"/>
          <p:nvPr/>
        </p:nvSpPr>
        <p:spPr>
          <a:xfrm flipH="1">
            <a:off x="5386893" y="2706864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측정요소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D5AAC2-414A-54E3-5553-25FEC293E57C}"/>
              </a:ext>
            </a:extLst>
          </p:cNvPr>
          <p:cNvSpPr txBox="1"/>
          <p:nvPr/>
        </p:nvSpPr>
        <p:spPr>
          <a:xfrm flipH="1">
            <a:off x="5386893" y="3497714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706B1-FE94-9A89-40FC-297E1BF51F39}"/>
              </a:ext>
            </a:extLst>
          </p:cNvPr>
          <p:cNvSpPr txBox="1"/>
          <p:nvPr/>
        </p:nvSpPr>
        <p:spPr>
          <a:xfrm flipH="1">
            <a:off x="5386893" y="4689042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C93FA6-E422-DC5A-7610-FCF826F956AB}"/>
              </a:ext>
            </a:extLst>
          </p:cNvPr>
          <p:cNvSpPr txBox="1"/>
          <p:nvPr/>
        </p:nvSpPr>
        <p:spPr>
          <a:xfrm flipH="1">
            <a:off x="5386893" y="5899447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0A789-9023-5A3B-FB60-E40A8A0B8761}"/>
              </a:ext>
            </a:extLst>
          </p:cNvPr>
          <p:cNvSpPr txBox="1"/>
          <p:nvPr/>
        </p:nvSpPr>
        <p:spPr>
          <a:xfrm>
            <a:off x="796026" y="5579341"/>
            <a:ext cx="443715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세밀한 골 연령 판독이 어려움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 방사선 사진은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개월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 1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간격 단위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판독 오차로 인한 정확성 낮음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7F1C59D-8304-F573-5F4C-D1C69FFB5A0C}"/>
              </a:ext>
            </a:extLst>
          </p:cNvPr>
          <p:cNvCxnSpPr>
            <a:cxnSpLocks/>
          </p:cNvCxnSpPr>
          <p:nvPr/>
        </p:nvCxnSpPr>
        <p:spPr>
          <a:xfrm>
            <a:off x="796026" y="3115591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AB20CEC-957E-7228-D1FF-1341E25EA54D}"/>
              </a:ext>
            </a:extLst>
          </p:cNvPr>
          <p:cNvCxnSpPr>
            <a:cxnSpLocks/>
          </p:cNvCxnSpPr>
          <p:nvPr/>
        </p:nvCxnSpPr>
        <p:spPr>
          <a:xfrm>
            <a:off x="796026" y="4213620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D06ACD6-C950-1FAB-A241-2CE6184D7E6C}"/>
              </a:ext>
            </a:extLst>
          </p:cNvPr>
          <p:cNvCxnSpPr>
            <a:cxnSpLocks/>
          </p:cNvCxnSpPr>
          <p:nvPr/>
        </p:nvCxnSpPr>
        <p:spPr>
          <a:xfrm>
            <a:off x="796026" y="5559786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AEC6763-AA9C-8A3B-19C9-91912657047A}"/>
              </a:ext>
            </a:extLst>
          </p:cNvPr>
          <p:cNvCxnSpPr>
            <a:cxnSpLocks/>
          </p:cNvCxnSpPr>
          <p:nvPr/>
        </p:nvCxnSpPr>
        <p:spPr>
          <a:xfrm>
            <a:off x="5443165" y="3115591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DCB3A6F-74BA-0FD6-6FE7-E0CAFB0D32D7}"/>
              </a:ext>
            </a:extLst>
          </p:cNvPr>
          <p:cNvCxnSpPr>
            <a:cxnSpLocks/>
          </p:cNvCxnSpPr>
          <p:nvPr/>
        </p:nvCxnSpPr>
        <p:spPr>
          <a:xfrm>
            <a:off x="5443165" y="4213699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05485D6-33A9-3C06-F249-7B3D2346F372}"/>
              </a:ext>
            </a:extLst>
          </p:cNvPr>
          <p:cNvCxnSpPr>
            <a:cxnSpLocks/>
          </p:cNvCxnSpPr>
          <p:nvPr/>
        </p:nvCxnSpPr>
        <p:spPr>
          <a:xfrm>
            <a:off x="5443165" y="5553177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F8F60A-3493-77E0-E097-65DBCB865481}"/>
              </a:ext>
            </a:extLst>
          </p:cNvPr>
          <p:cNvSpPr/>
          <p:nvPr/>
        </p:nvSpPr>
        <p:spPr>
          <a:xfrm>
            <a:off x="6541614" y="1923755"/>
            <a:ext cx="4635565" cy="463772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FF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3A134E-ED00-FCA3-ECF3-D837C6E2D541}"/>
              </a:ext>
            </a:extLst>
          </p:cNvPr>
          <p:cNvCxnSpPr>
            <a:cxnSpLocks/>
          </p:cNvCxnSpPr>
          <p:nvPr/>
        </p:nvCxnSpPr>
        <p:spPr>
          <a:xfrm>
            <a:off x="6637815" y="3073387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E458591-B124-C537-6C73-526E7574AE58}"/>
              </a:ext>
            </a:extLst>
          </p:cNvPr>
          <p:cNvCxnSpPr>
            <a:cxnSpLocks/>
          </p:cNvCxnSpPr>
          <p:nvPr/>
        </p:nvCxnSpPr>
        <p:spPr>
          <a:xfrm>
            <a:off x="6637815" y="4171416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B105132-B2FD-A410-98BB-1ABA63522267}"/>
              </a:ext>
            </a:extLst>
          </p:cNvPr>
          <p:cNvCxnSpPr>
            <a:cxnSpLocks/>
          </p:cNvCxnSpPr>
          <p:nvPr/>
        </p:nvCxnSpPr>
        <p:spPr>
          <a:xfrm>
            <a:off x="6637815" y="5517582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EF632A3-FBE2-0956-C9FD-3ECD347A2B0D}"/>
              </a:ext>
            </a:extLst>
          </p:cNvPr>
          <p:cNvSpPr txBox="1"/>
          <p:nvPr/>
        </p:nvSpPr>
        <p:spPr>
          <a:xfrm>
            <a:off x="9283814" y="1951891"/>
            <a:ext cx="190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TW3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기법</a:t>
            </a:r>
          </a:p>
          <a:p>
            <a:pPr algn="r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(Tanner Whitehouse)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45CAF7-6892-12D1-0333-518B7E811B8A}"/>
              </a:ext>
            </a:extLst>
          </p:cNvPr>
          <p:cNvSpPr txBox="1"/>
          <p:nvPr/>
        </p:nvSpPr>
        <p:spPr>
          <a:xfrm>
            <a:off x="6729825" y="2664660"/>
            <a:ext cx="3982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 손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손목뼈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부위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CFBADF-9688-58DC-C550-E3969F6D25C6}"/>
              </a:ext>
            </a:extLst>
          </p:cNvPr>
          <p:cNvSpPr txBox="1"/>
          <p:nvPr/>
        </p:nvSpPr>
        <p:spPr>
          <a:xfrm>
            <a:off x="6729825" y="3143085"/>
            <a:ext cx="434842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 발달 정도를 단계별 점수 계산 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성숙 점수 산출</a:t>
            </a:r>
            <a:endParaRPr lang="en-US" altLang="ko-KR" sz="1800" i="0" strike="noStrike" dirty="0">
              <a:solidFill>
                <a:srgbClr val="FF00F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 해당 점수를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표를 통해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측정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84BB44-80BA-B1EE-66FF-DEBF444D5976}"/>
              </a:ext>
            </a:extLst>
          </p:cNvPr>
          <p:cNvSpPr txBox="1"/>
          <p:nvPr/>
        </p:nvSpPr>
        <p:spPr>
          <a:xfrm>
            <a:off x="6729825" y="4193251"/>
            <a:ext cx="434842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표가 </a:t>
            </a:r>
            <a:r>
              <a:rPr lang="en-US" altLang="ko-KR" sz="18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0.1</a:t>
            </a:r>
            <a:r>
              <a:rPr lang="ko-KR" altLang="en-US" sz="18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단위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구분되어 있어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정밀한 평가가 가능하며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정확성 높음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뼈의 성숙도를 </a:t>
            </a:r>
            <a:r>
              <a:rPr lang="ko-KR" altLang="en-US" sz="18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점수화 평가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하기 때문에 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800" b="1" i="0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객관적인 평가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C906C7-660D-5785-C1B0-5C8E59C5CF47}"/>
              </a:ext>
            </a:extLst>
          </p:cNvPr>
          <p:cNvSpPr txBox="1"/>
          <p:nvPr/>
        </p:nvSpPr>
        <p:spPr>
          <a:xfrm>
            <a:off x="6729825" y="5545718"/>
            <a:ext cx="434842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기법에 비하여 평가 과정이 복잡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수동 판단 작업으로 긴 평가시간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(7 ~ 10</a:t>
            </a:r>
            <a:r>
              <a:rPr lang="ko-KR" altLang="en-US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 소요</a:t>
            </a:r>
            <a:r>
              <a:rPr lang="en-US" altLang="ko-KR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6E9FF-3265-2516-BE6B-472007B7FC18}"/>
              </a:ext>
            </a:extLst>
          </p:cNvPr>
          <p:cNvSpPr txBox="1"/>
          <p:nvPr/>
        </p:nvSpPr>
        <p:spPr>
          <a:xfrm>
            <a:off x="796026" y="4235455"/>
            <a:ext cx="443715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방법이 단순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짧은 평가시간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1.4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b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검사 소요 시간이 짧아 임상에서 많이 사용</a:t>
            </a:r>
            <a:br>
              <a:rPr lang="ko-KR" altLang="en-US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ko-KR" altLang="en-US" b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585D74-CC12-AE3F-81FA-E511441BE974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B42BC9-3505-908E-E0BA-01600D0D5D9C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AB9EA6-9874-E146-ECF2-C9910CD5DE50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C940E6-C425-2610-3622-1813469CC6DB}"/>
              </a:ext>
            </a:extLst>
          </p:cNvPr>
          <p:cNvSpPr txBox="1"/>
          <p:nvPr/>
        </p:nvSpPr>
        <p:spPr>
          <a:xfrm>
            <a:off x="1633717" y="678037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측정 방법</a:t>
            </a:r>
          </a:p>
        </p:txBody>
      </p:sp>
      <p:sp>
        <p:nvSpPr>
          <p:cNvPr id="4" name="슬라이드 번호 개체 틀 439">
            <a:extLst>
              <a:ext uri="{FF2B5EF4-FFF2-40B4-BE49-F238E27FC236}">
                <a16:creationId xmlns:a16="http://schemas.microsoft.com/office/drawing/2014/main" id="{1F6886FA-A114-8BEE-E9C5-F7E75211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825AC2-327E-64D5-2ABA-5BE678125BFB}"/>
              </a:ext>
            </a:extLst>
          </p:cNvPr>
          <p:cNvSpPr/>
          <p:nvPr/>
        </p:nvSpPr>
        <p:spPr>
          <a:xfrm flipV="1">
            <a:off x="6572094" y="2555209"/>
            <a:ext cx="4548481" cy="4571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5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C3A2D-A8D8-40CF-E268-F9AC0A20673A}"/>
              </a:ext>
            </a:extLst>
          </p:cNvPr>
          <p:cNvSpPr txBox="1"/>
          <p:nvPr/>
        </p:nvSpPr>
        <p:spPr>
          <a:xfrm>
            <a:off x="1633717" y="678037"/>
            <a:ext cx="421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측정 방법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_TW3 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D816DE-E0CE-490D-E82A-4C890EDB5200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B4DE7C-BD77-35DA-E52C-8AF324642116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C05893-4E19-A6A3-47FE-38E0EC329CD7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2170B42-D89D-0D6C-95D8-A031F4BC4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6"/>
          <a:stretch/>
        </p:blipFill>
        <p:spPr>
          <a:xfrm>
            <a:off x="1369860" y="1756064"/>
            <a:ext cx="2545361" cy="30539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A5E0F-65E1-62AF-190A-8FCC0E57D083}"/>
              </a:ext>
            </a:extLst>
          </p:cNvPr>
          <p:cNvSpPr txBox="1"/>
          <p:nvPr/>
        </p:nvSpPr>
        <p:spPr>
          <a:xfrm>
            <a:off x="939513" y="5271858"/>
            <a:ext cx="32385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오른손에 비해 사용이 적어 손상이 적은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왼손 엑스레이 사진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엄지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뼈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기준으로 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5CDF8E-D2A5-D8FE-7E62-F41C8B36B000}"/>
              </a:ext>
            </a:extLst>
          </p:cNvPr>
          <p:cNvSpPr txBox="1"/>
          <p:nvPr/>
        </p:nvSpPr>
        <p:spPr>
          <a:xfrm>
            <a:off x="7924865" y="2560931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효율성을 위하여 골 연령 예측에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꼭 필요한 부위를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8BCD59-8E06-04D1-2410-3166BF233E0E}"/>
              </a:ext>
            </a:extLst>
          </p:cNvPr>
          <p:cNvGrpSpPr/>
          <p:nvPr/>
        </p:nvGrpSpPr>
        <p:grpSpPr>
          <a:xfrm>
            <a:off x="4470546" y="2300413"/>
            <a:ext cx="3166959" cy="4185457"/>
            <a:chOff x="3886725" y="1386132"/>
            <a:chExt cx="3808329" cy="50330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418BAD-0A05-6329-6C8D-C3F49151E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0" t="5107" r="8011" b="7609"/>
            <a:stretch/>
          </p:blipFill>
          <p:spPr>
            <a:xfrm>
              <a:off x="3886725" y="1386132"/>
              <a:ext cx="3808329" cy="50330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21C88C9-58DE-B0EA-EB1B-6E8443A412B9}"/>
                </a:ext>
              </a:extLst>
            </p:cNvPr>
            <p:cNvSpPr/>
            <p:nvPr/>
          </p:nvSpPr>
          <p:spPr>
            <a:xfrm>
              <a:off x="4895557" y="4487594"/>
              <a:ext cx="1702191" cy="1349009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25F47-12D7-DF33-2C00-8F633ECD5415}"/>
                </a:ext>
              </a:extLst>
            </p:cNvPr>
            <p:cNvSpPr/>
            <p:nvPr/>
          </p:nvSpPr>
          <p:spPr>
            <a:xfrm rot="1242650">
              <a:off x="6522808" y="3929479"/>
              <a:ext cx="436098" cy="439731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AB04A-4CBB-CEA8-5D18-DA8B2E8BFA4A}"/>
                </a:ext>
              </a:extLst>
            </p:cNvPr>
            <p:cNvSpPr/>
            <p:nvPr/>
          </p:nvSpPr>
          <p:spPr>
            <a:xfrm rot="1257202">
              <a:off x="6778824" y="3426689"/>
              <a:ext cx="360163" cy="382011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A0E25C-5454-1735-FE79-30C0AD6D0A81}"/>
                </a:ext>
              </a:extLst>
            </p:cNvPr>
            <p:cNvSpPr/>
            <p:nvPr/>
          </p:nvSpPr>
          <p:spPr>
            <a:xfrm>
              <a:off x="5495218" y="3190029"/>
              <a:ext cx="436098" cy="694355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108A5A-CDAE-8011-75A0-2FC67E933E80}"/>
                </a:ext>
              </a:extLst>
            </p:cNvPr>
            <p:cNvSpPr/>
            <p:nvPr/>
          </p:nvSpPr>
          <p:spPr>
            <a:xfrm>
              <a:off x="5495218" y="2364720"/>
              <a:ext cx="436098" cy="417973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8DF325-893B-9FA5-88D5-A05C94A2EF3A}"/>
                </a:ext>
              </a:extLst>
            </p:cNvPr>
            <p:cNvSpPr/>
            <p:nvPr/>
          </p:nvSpPr>
          <p:spPr>
            <a:xfrm rot="20084532">
              <a:off x="4463826" y="3107626"/>
              <a:ext cx="416626" cy="371020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30183ED-F347-5ED9-E30C-A8F03B718D70}"/>
                </a:ext>
              </a:extLst>
            </p:cNvPr>
            <p:cNvSpPr/>
            <p:nvPr/>
          </p:nvSpPr>
          <p:spPr>
            <a:xfrm rot="20199830">
              <a:off x="4729477" y="3672402"/>
              <a:ext cx="436098" cy="533900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42B8BD-DF88-DFB4-44BB-AE5FACA20A92}"/>
              </a:ext>
            </a:extLst>
          </p:cNvPr>
          <p:cNvSpPr/>
          <p:nvPr/>
        </p:nvSpPr>
        <p:spPr>
          <a:xfrm>
            <a:off x="980079" y="4894343"/>
            <a:ext cx="3198026" cy="35518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817663-C39F-4F2E-142D-29D3F82AE2CD}"/>
              </a:ext>
            </a:extLst>
          </p:cNvPr>
          <p:cNvSpPr txBox="1"/>
          <p:nvPr/>
        </p:nvSpPr>
        <p:spPr>
          <a:xfrm>
            <a:off x="1024093" y="4895877"/>
            <a:ext cx="284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TW3 </a:t>
            </a:r>
            <a:r>
              <a:rPr lang="ko-KR" altLang="en-US" sz="18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기법</a:t>
            </a:r>
            <a:endParaRPr lang="ko-KR" altLang="en-US" dirty="0">
              <a:solidFill>
                <a:srgbClr val="24292F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EF8443C-BDCE-99DA-616F-E0CCAD32E872}"/>
              </a:ext>
            </a:extLst>
          </p:cNvPr>
          <p:cNvCxnSpPr>
            <a:cxnSpLocks/>
          </p:cNvCxnSpPr>
          <p:nvPr/>
        </p:nvCxnSpPr>
        <p:spPr>
          <a:xfrm>
            <a:off x="4181572" y="1790372"/>
            <a:ext cx="0" cy="4734585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424A018-3BED-E1EF-310A-A74629FE71E5}"/>
              </a:ext>
            </a:extLst>
          </p:cNvPr>
          <p:cNvSpPr txBox="1"/>
          <p:nvPr/>
        </p:nvSpPr>
        <p:spPr>
          <a:xfrm>
            <a:off x="8778303" y="4973090"/>
            <a:ext cx="2324730" cy="152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1+2+13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함께 추출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12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5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+6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함께 추출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+10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함께 추출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13250E-E66E-39CA-39FD-D6FC110AA8B5}"/>
              </a:ext>
            </a:extLst>
          </p:cNvPr>
          <p:cNvSpPr/>
          <p:nvPr/>
        </p:nvSpPr>
        <p:spPr>
          <a:xfrm>
            <a:off x="4168014" y="2151853"/>
            <a:ext cx="6935019" cy="8338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283EDD-1F24-1A5A-8F8D-CFA3C5B55733}"/>
              </a:ext>
            </a:extLst>
          </p:cNvPr>
          <p:cNvSpPr txBox="1"/>
          <p:nvPr/>
        </p:nvSpPr>
        <p:spPr>
          <a:xfrm>
            <a:off x="7620911" y="1798268"/>
            <a:ext cx="3600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</a:t>
            </a:r>
            <a:r>
              <a:rPr lang="ko-KR" altLang="en-US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개의 부위로 축소하여 객체 추출</a:t>
            </a:r>
            <a:endParaRPr lang="ko-KR" altLang="en-US" dirty="0">
              <a:solidFill>
                <a:srgbClr val="24292F"/>
              </a:solidFill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C12EB78A-04AA-80BC-B40E-3328324C5D1F}"/>
              </a:ext>
            </a:extLst>
          </p:cNvPr>
          <p:cNvSpPr/>
          <p:nvPr/>
        </p:nvSpPr>
        <p:spPr>
          <a:xfrm>
            <a:off x="3390622" y="2510006"/>
            <a:ext cx="1315550" cy="723898"/>
          </a:xfrm>
          <a:prstGeom prst="arc">
            <a:avLst>
              <a:gd name="adj1" fmla="val 12661616"/>
              <a:gd name="adj2" fmla="val 21229789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3536BB-420B-4A36-1F31-AF6CFF447A1C}"/>
              </a:ext>
            </a:extLst>
          </p:cNvPr>
          <p:cNvSpPr txBox="1"/>
          <p:nvPr/>
        </p:nvSpPr>
        <p:spPr>
          <a:xfrm>
            <a:off x="8904067" y="3427984"/>
            <a:ext cx="2035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성장판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관절과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연결되어 있는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길게 생긴 뼈 모양의 </a:t>
            </a:r>
            <a:endParaRPr lang="en-US" altLang="ko-KR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끝 부분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위치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F836161-D71F-3552-6BD6-6CB0494ADBA9}"/>
              </a:ext>
            </a:extLst>
          </p:cNvPr>
          <p:cNvSpPr/>
          <p:nvPr/>
        </p:nvSpPr>
        <p:spPr>
          <a:xfrm>
            <a:off x="8439535" y="3472159"/>
            <a:ext cx="341640" cy="286005"/>
          </a:xfrm>
          <a:prstGeom prst="rightArrow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F74566B-5D0E-B904-600A-117BFB81FF91}"/>
              </a:ext>
            </a:extLst>
          </p:cNvPr>
          <p:cNvCxnSpPr>
            <a:cxnSpLocks/>
          </p:cNvCxnSpPr>
          <p:nvPr/>
        </p:nvCxnSpPr>
        <p:spPr>
          <a:xfrm>
            <a:off x="7794462" y="4741629"/>
            <a:ext cx="330857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F4C6D33-3E98-647D-FBF6-D8EE1C7531A8}"/>
              </a:ext>
            </a:extLst>
          </p:cNvPr>
          <p:cNvSpPr txBox="1"/>
          <p:nvPr/>
        </p:nvSpPr>
        <p:spPr>
          <a:xfrm>
            <a:off x="7757644" y="4986354"/>
            <a:ext cx="1245677" cy="152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손목부위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엄지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8EE78BB-3C72-3396-11C9-B54627FEEB53}"/>
              </a:ext>
            </a:extLst>
          </p:cNvPr>
          <p:cNvCxnSpPr>
            <a:cxnSpLocks/>
          </p:cNvCxnSpPr>
          <p:nvPr/>
        </p:nvCxnSpPr>
        <p:spPr>
          <a:xfrm>
            <a:off x="7794462" y="5408625"/>
            <a:ext cx="329450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DEF0983-F82F-AFF5-AE26-EB036D07F63E}"/>
              </a:ext>
            </a:extLst>
          </p:cNvPr>
          <p:cNvCxnSpPr>
            <a:cxnSpLocks/>
          </p:cNvCxnSpPr>
          <p:nvPr/>
        </p:nvCxnSpPr>
        <p:spPr>
          <a:xfrm>
            <a:off x="7794462" y="5774385"/>
            <a:ext cx="329450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CB20175-3B74-EEA9-734E-E05743B21CD4}"/>
              </a:ext>
            </a:extLst>
          </p:cNvPr>
          <p:cNvCxnSpPr>
            <a:cxnSpLocks/>
          </p:cNvCxnSpPr>
          <p:nvPr/>
        </p:nvCxnSpPr>
        <p:spPr>
          <a:xfrm>
            <a:off x="7794462" y="6154212"/>
            <a:ext cx="329450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439">
            <a:extLst>
              <a:ext uri="{FF2B5EF4-FFF2-40B4-BE49-F238E27FC236}">
                <a16:creationId xmlns:a16="http://schemas.microsoft.com/office/drawing/2014/main" id="{7E72C8E8-4C2F-386A-7BDC-AE31383F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21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5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4F528-6CEF-3AFD-5B97-F6FBF9A417FA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06759" y="678037"/>
            <a:ext cx="457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Annotation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Roboflow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활용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3CFA5-DB1A-C452-A8B8-E1B5AC263BDF}"/>
              </a:ext>
            </a:extLst>
          </p:cNvPr>
          <p:cNvSpPr txBox="1"/>
          <p:nvPr/>
        </p:nvSpPr>
        <p:spPr>
          <a:xfrm>
            <a:off x="4778258" y="3233054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원본 이미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91B1E8-A981-400C-1A8C-6AF1D0442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26" y="2204581"/>
            <a:ext cx="2876550" cy="3838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0840E2-5C62-C78F-9CDE-65461657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928" y="4006478"/>
            <a:ext cx="2040776" cy="203667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42860B-F3B8-1448-2E37-C3E236700B3E}"/>
              </a:ext>
            </a:extLst>
          </p:cNvPr>
          <p:cNvCxnSpPr>
            <a:cxnSpLocks/>
          </p:cNvCxnSpPr>
          <p:nvPr/>
        </p:nvCxnSpPr>
        <p:spPr>
          <a:xfrm>
            <a:off x="780095" y="2204581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AE869BB-DA51-5383-6B7A-42C32F548946}"/>
              </a:ext>
            </a:extLst>
          </p:cNvPr>
          <p:cNvCxnSpPr>
            <a:cxnSpLocks/>
          </p:cNvCxnSpPr>
          <p:nvPr/>
        </p:nvCxnSpPr>
        <p:spPr>
          <a:xfrm>
            <a:off x="3672576" y="2668407"/>
            <a:ext cx="7414530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5DD420-FD6C-220C-F11F-A56863DA15B1}"/>
              </a:ext>
            </a:extLst>
          </p:cNvPr>
          <p:cNvCxnSpPr>
            <a:cxnSpLocks/>
          </p:cNvCxnSpPr>
          <p:nvPr/>
        </p:nvCxnSpPr>
        <p:spPr>
          <a:xfrm>
            <a:off x="5911898" y="2668651"/>
            <a:ext cx="0" cy="3374749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A324D3-A205-97DB-B51B-E1536F17B321}"/>
              </a:ext>
            </a:extLst>
          </p:cNvPr>
          <p:cNvSpPr txBox="1"/>
          <p:nvPr/>
        </p:nvSpPr>
        <p:spPr>
          <a:xfrm>
            <a:off x="3807420" y="2950958"/>
            <a:ext cx="22969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</a:t>
            </a:r>
            <a:r>
              <a:rPr lang="ko-KR" altLang="en-US" sz="18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관절</a:t>
            </a: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(TW3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</a:t>
            </a: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 /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엄지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1,4 / </a:t>
            </a:r>
          </a:p>
          <a:p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2,5 /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3,6 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E9CF65E-542F-70F5-2437-2B7E9CE932B4}"/>
              </a:ext>
            </a:extLst>
          </p:cNvPr>
          <p:cNvCxnSpPr>
            <a:cxnSpLocks/>
          </p:cNvCxnSpPr>
          <p:nvPr/>
        </p:nvCxnSpPr>
        <p:spPr>
          <a:xfrm>
            <a:off x="3821027" y="3127065"/>
            <a:ext cx="199667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A0E28D4-0928-0EC6-47F5-4988D5764B03}"/>
              </a:ext>
            </a:extLst>
          </p:cNvPr>
          <p:cNvSpPr txBox="1"/>
          <p:nvPr/>
        </p:nvSpPr>
        <p:spPr>
          <a:xfrm>
            <a:off x="3818081" y="2711910"/>
            <a:ext cx="974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객체박스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9EC81D-CB0B-E7BD-6596-9EBD6431FAAF}"/>
              </a:ext>
            </a:extLst>
          </p:cNvPr>
          <p:cNvSpPr txBox="1"/>
          <p:nvPr/>
        </p:nvSpPr>
        <p:spPr>
          <a:xfrm>
            <a:off x="6014881" y="2711910"/>
            <a:ext cx="410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샘플 </a:t>
            </a:r>
            <a:r>
              <a:rPr lang="ko-KR" altLang="en-US" sz="1800" b="1" dirty="0" err="1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라벨링</a:t>
            </a:r>
            <a:r>
              <a:rPr lang="ko-KR" altLang="en-US" sz="18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 셋</a:t>
            </a:r>
            <a:r>
              <a:rPr lang="en-US" altLang="ko-KR" sz="18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(Annotation)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D47F107-FFA4-A476-4902-9AEE5713B6EA}"/>
              </a:ext>
            </a:extLst>
          </p:cNvPr>
          <p:cNvCxnSpPr>
            <a:cxnSpLocks/>
          </p:cNvCxnSpPr>
          <p:nvPr/>
        </p:nvCxnSpPr>
        <p:spPr>
          <a:xfrm>
            <a:off x="5988377" y="3127065"/>
            <a:ext cx="506548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DC9343A-3778-0F95-F9FE-B74B0C7875A0}"/>
              </a:ext>
            </a:extLst>
          </p:cNvPr>
          <p:cNvCxnSpPr>
            <a:cxnSpLocks/>
          </p:cNvCxnSpPr>
          <p:nvPr/>
        </p:nvCxnSpPr>
        <p:spPr>
          <a:xfrm>
            <a:off x="5982325" y="3542575"/>
            <a:ext cx="5065487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6132332-CD5A-FDF0-4AE6-74530F439A6D}"/>
              </a:ext>
            </a:extLst>
          </p:cNvPr>
          <p:cNvCxnSpPr>
            <a:cxnSpLocks/>
          </p:cNvCxnSpPr>
          <p:nvPr/>
        </p:nvCxnSpPr>
        <p:spPr>
          <a:xfrm>
            <a:off x="5982325" y="3980316"/>
            <a:ext cx="506548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9E0D3A-B31C-B1E2-BDAA-879942265132}"/>
              </a:ext>
            </a:extLst>
          </p:cNvPr>
          <p:cNvCxnSpPr>
            <a:cxnSpLocks/>
          </p:cNvCxnSpPr>
          <p:nvPr/>
        </p:nvCxnSpPr>
        <p:spPr>
          <a:xfrm>
            <a:off x="5982325" y="4855798"/>
            <a:ext cx="506548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F4406A5-3959-39AE-FE39-E06D643246EB}"/>
              </a:ext>
            </a:extLst>
          </p:cNvPr>
          <p:cNvSpPr txBox="1"/>
          <p:nvPr/>
        </p:nvSpPr>
        <p:spPr>
          <a:xfrm>
            <a:off x="6014881" y="3219417"/>
            <a:ext cx="106030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 set</a:t>
            </a:r>
            <a:endParaRPr lang="ko-KR" altLang="en-US" sz="1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0A1B3-7BB6-764B-B1E2-4D8E88C54405}"/>
              </a:ext>
            </a:extLst>
          </p:cNvPr>
          <p:cNvSpPr txBox="1"/>
          <p:nvPr/>
        </p:nvSpPr>
        <p:spPr>
          <a:xfrm>
            <a:off x="5911898" y="4065133"/>
            <a:ext cx="5168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400"/>
              </a:spcAft>
            </a:pP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100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Augmentations : 110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FEF3C4-B279-A351-688E-F20062F370BF}"/>
              </a:ext>
            </a:extLst>
          </p:cNvPr>
          <p:cNvCxnSpPr>
            <a:cxnSpLocks/>
          </p:cNvCxnSpPr>
          <p:nvPr/>
        </p:nvCxnSpPr>
        <p:spPr>
          <a:xfrm>
            <a:off x="5982325" y="4418057"/>
            <a:ext cx="5065487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807AF05-E167-E069-3937-393068503E85}"/>
              </a:ext>
            </a:extLst>
          </p:cNvPr>
          <p:cNvCxnSpPr>
            <a:cxnSpLocks/>
          </p:cNvCxnSpPr>
          <p:nvPr/>
        </p:nvCxnSpPr>
        <p:spPr>
          <a:xfrm>
            <a:off x="5982325" y="5293539"/>
            <a:ext cx="5065487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998FC0-D03D-C1FC-4AAD-977501A35794}"/>
              </a:ext>
            </a:extLst>
          </p:cNvPr>
          <p:cNvCxnSpPr>
            <a:cxnSpLocks/>
          </p:cNvCxnSpPr>
          <p:nvPr/>
        </p:nvCxnSpPr>
        <p:spPr>
          <a:xfrm>
            <a:off x="5982325" y="5731281"/>
            <a:ext cx="506548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A64E518-AD63-48F2-43EC-043171559C0B}"/>
              </a:ext>
            </a:extLst>
          </p:cNvPr>
          <p:cNvSpPr txBox="1"/>
          <p:nvPr/>
        </p:nvSpPr>
        <p:spPr>
          <a:xfrm>
            <a:off x="6014881" y="4542331"/>
            <a:ext cx="158606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validation set</a:t>
            </a:r>
            <a:endParaRPr lang="ko-KR" altLang="en-US" sz="1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3E0AF9-34C6-0FA2-44AF-FF7EC93C9E4C}"/>
              </a:ext>
            </a:extLst>
          </p:cNvPr>
          <p:cNvSpPr txBox="1"/>
          <p:nvPr/>
        </p:nvSpPr>
        <p:spPr>
          <a:xfrm>
            <a:off x="7877692" y="4971999"/>
            <a:ext cx="3202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C78101-7F4F-BD4F-FC22-234101BFB2B9}"/>
              </a:ext>
            </a:extLst>
          </p:cNvPr>
          <p:cNvSpPr txBox="1"/>
          <p:nvPr/>
        </p:nvSpPr>
        <p:spPr>
          <a:xfrm>
            <a:off x="6014881" y="5423322"/>
            <a:ext cx="158606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test set</a:t>
            </a:r>
            <a:endParaRPr lang="ko-KR" altLang="en-US" sz="1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E4A2F3-5EC0-99E3-1467-230BACBB72BB}"/>
              </a:ext>
            </a:extLst>
          </p:cNvPr>
          <p:cNvSpPr txBox="1"/>
          <p:nvPr/>
        </p:nvSpPr>
        <p:spPr>
          <a:xfrm>
            <a:off x="7877692" y="5790878"/>
            <a:ext cx="3202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4F0DED-C966-17C5-A89E-15E7BEAD565C}"/>
              </a:ext>
            </a:extLst>
          </p:cNvPr>
          <p:cNvSpPr/>
          <p:nvPr/>
        </p:nvSpPr>
        <p:spPr>
          <a:xfrm>
            <a:off x="3665607" y="2204990"/>
            <a:ext cx="7414530" cy="35518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D32CC4-BC92-84A6-BEB1-2DE39BCEBFFC}"/>
              </a:ext>
            </a:extLst>
          </p:cNvPr>
          <p:cNvSpPr txBox="1"/>
          <p:nvPr/>
        </p:nvSpPr>
        <p:spPr>
          <a:xfrm>
            <a:off x="3822590" y="2206660"/>
            <a:ext cx="7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		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</a:t>
            </a:r>
            <a:r>
              <a:rPr lang="ko-KR" altLang="en-US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1237</a:t>
            </a:r>
            <a:r>
              <a:rPr lang="ko-KR" altLang="en-US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</a:t>
            </a:r>
            <a:r>
              <a:rPr lang="ko-KR" altLang="en-US" sz="18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된 이미지</a:t>
            </a:r>
            <a:endParaRPr lang="en-US" altLang="ko-KR" sz="1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2B6DA7-2541-B214-98A2-E5EE238692B4}"/>
              </a:ext>
            </a:extLst>
          </p:cNvPr>
          <p:cNvSpPr txBox="1"/>
          <p:nvPr/>
        </p:nvSpPr>
        <p:spPr>
          <a:xfrm>
            <a:off x="7877692" y="3665073"/>
            <a:ext cx="3202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210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1C4F21-3B72-9C60-667F-4D3E5490030A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707B061-6B66-18CC-520A-A7E043DFB2B2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FC7363-9C5B-24A0-84B5-89797AB16099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슬라이드 번호 개체 틀 439">
            <a:extLst>
              <a:ext uri="{FF2B5EF4-FFF2-40B4-BE49-F238E27FC236}">
                <a16:creationId xmlns:a16="http://schemas.microsoft.com/office/drawing/2014/main" id="{19017C76-F7C4-2132-DE5C-3F646C94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876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4F528-6CEF-3AFD-5B97-F6FBF9A417FA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99140-1185-1CD2-FFD2-006EE63DB51C}"/>
              </a:ext>
            </a:extLst>
          </p:cNvPr>
          <p:cNvSpPr/>
          <p:nvPr/>
        </p:nvSpPr>
        <p:spPr>
          <a:xfrm>
            <a:off x="809277" y="1844634"/>
            <a:ext cx="3373039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44166-3056-55C8-87FD-712D6D9B042B}"/>
              </a:ext>
            </a:extLst>
          </p:cNvPr>
          <p:cNvSpPr txBox="1"/>
          <p:nvPr/>
        </p:nvSpPr>
        <p:spPr>
          <a:xfrm>
            <a:off x="799387" y="1907726"/>
            <a:ext cx="3373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기본값 설정으로 학습한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10611E-BF9F-F03E-C325-AE9ACD16113F}"/>
              </a:ext>
            </a:extLst>
          </p:cNvPr>
          <p:cNvSpPr txBox="1"/>
          <p:nvPr/>
        </p:nvSpPr>
        <p:spPr>
          <a:xfrm>
            <a:off x="6563620" y="1989375"/>
            <a:ext cx="44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0" dirty="0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활성화 함수</a:t>
            </a:r>
            <a:r>
              <a:rPr lang="en-US" altLang="ko-KR" sz="1600" b="0" dirty="0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: </a:t>
            </a:r>
            <a:r>
              <a:rPr lang="en-US" altLang="ko-KR" sz="1600" b="0" dirty="0" err="1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SiLU</a:t>
            </a:r>
            <a:r>
              <a:rPr lang="en-US" altLang="ko-KR" sz="1600" dirty="0">
                <a:solidFill>
                  <a:srgbClr val="24292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/</a:t>
            </a:r>
            <a:r>
              <a:rPr lang="en-US" altLang="ko-KR" sz="1600" b="0" dirty="0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 </a:t>
            </a:r>
            <a:r>
              <a:rPr lang="ko-KR" altLang="en-US" sz="1600" b="0" dirty="0" err="1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옵티마이저</a:t>
            </a:r>
            <a:r>
              <a:rPr lang="en-US" altLang="ko-KR" sz="1600" b="0" dirty="0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: SGD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9C48A6-D2CE-02C3-29D3-3122D06E25CF}"/>
              </a:ext>
            </a:extLst>
          </p:cNvPr>
          <p:cNvCxnSpPr/>
          <p:nvPr/>
        </p:nvCxnSpPr>
        <p:spPr>
          <a:xfrm>
            <a:off x="2530294" y="2332663"/>
            <a:ext cx="8572743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590516" y="678037"/>
            <a:ext cx="540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객체 탐지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 값 적용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BEDC565-E340-4F61-11A1-6376C8A9C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6894"/>
              </p:ext>
            </p:extLst>
          </p:nvPr>
        </p:nvGraphicFramePr>
        <p:xfrm>
          <a:off x="858128" y="2624569"/>
          <a:ext cx="7229475" cy="22021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409825">
                  <a:extLst>
                    <a:ext uri="{9D8B030D-6E8A-4147-A177-3AD203B41FA5}">
                      <a16:colId xmlns:a16="http://schemas.microsoft.com/office/drawing/2014/main" val="1671672748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895975913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262166108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 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639798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YOLOx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(x-large)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0.990</a:t>
                      </a:r>
                      <a:endParaRPr lang="ko-KR" altLang="en-US" dirty="0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0.521</a:t>
                      </a:r>
                      <a:endParaRPr lang="ko-KR" altLang="en-US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188891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YOLOl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(large)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0.989</a:t>
                      </a:r>
                      <a:endParaRPr lang="ko-KR" altLang="en-US" dirty="0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0.510</a:t>
                      </a:r>
                      <a:endParaRPr lang="ko-KR" altLang="en-US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465598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YOLOm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(medium)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0.991</a:t>
                      </a:r>
                      <a:endParaRPr lang="ko-KR" altLang="en-US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0.512</a:t>
                      </a:r>
                      <a:endParaRPr lang="ko-KR" altLang="en-US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9932089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YOLOs (small)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0.985</a:t>
                      </a:r>
                      <a:endParaRPr lang="ko-KR" altLang="en-US" dirty="0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0.490</a:t>
                      </a:r>
                      <a:endParaRPr lang="ko-KR" altLang="en-US" dirty="0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15645324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FC3176-52DD-1704-03F9-16D5F7E18B0E}"/>
              </a:ext>
            </a:extLst>
          </p:cNvPr>
          <p:cNvSpPr/>
          <p:nvPr/>
        </p:nvSpPr>
        <p:spPr>
          <a:xfrm>
            <a:off x="892874" y="3112481"/>
            <a:ext cx="7229475" cy="369569"/>
          </a:xfrm>
          <a:prstGeom prst="roundRect">
            <a:avLst>
              <a:gd name="adj" fmla="val 35699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B3C7307-A7D4-C9B8-2292-F1A84BACCF7C}"/>
              </a:ext>
            </a:extLst>
          </p:cNvPr>
          <p:cNvSpPr/>
          <p:nvPr/>
        </p:nvSpPr>
        <p:spPr>
          <a:xfrm>
            <a:off x="892874" y="3970811"/>
            <a:ext cx="7229475" cy="369569"/>
          </a:xfrm>
          <a:prstGeom prst="roundRect">
            <a:avLst>
              <a:gd name="adj" fmla="val 39507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6213A-925E-5295-B77B-BF0DD59A14AF}"/>
              </a:ext>
            </a:extLst>
          </p:cNvPr>
          <p:cNvSpPr txBox="1"/>
          <p:nvPr/>
        </p:nvSpPr>
        <p:spPr>
          <a:xfrm>
            <a:off x="3327081" y="5586070"/>
            <a:ext cx="471840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9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YOLOx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</a:t>
            </a:r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19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YOLOm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성능지표 점수가 높음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526BF3-091D-386C-B71B-658C14B343F0}"/>
              </a:ext>
            </a:extLst>
          </p:cNvPr>
          <p:cNvSpPr/>
          <p:nvPr/>
        </p:nvSpPr>
        <p:spPr>
          <a:xfrm>
            <a:off x="8274452" y="2618479"/>
            <a:ext cx="2828585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38747F-7FEA-0425-BC02-CD6C972A35C7}"/>
              </a:ext>
            </a:extLst>
          </p:cNvPr>
          <p:cNvSpPr txBox="1"/>
          <p:nvPr/>
        </p:nvSpPr>
        <p:spPr>
          <a:xfrm>
            <a:off x="8413588" y="2677863"/>
            <a:ext cx="2172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성능지표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D3917A3-B002-7525-A04F-78CDF70D90D2}"/>
              </a:ext>
            </a:extLst>
          </p:cNvPr>
          <p:cNvCxnSpPr>
            <a:cxnSpLocks/>
          </p:cNvCxnSpPr>
          <p:nvPr/>
        </p:nvCxnSpPr>
        <p:spPr>
          <a:xfrm flipV="1">
            <a:off x="11114976" y="2327929"/>
            <a:ext cx="0" cy="4215933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DAAC538-081C-EBAB-8071-4E6C32E1B96B}"/>
              </a:ext>
            </a:extLst>
          </p:cNvPr>
          <p:cNvCxnSpPr>
            <a:cxnSpLocks/>
          </p:cNvCxnSpPr>
          <p:nvPr/>
        </p:nvCxnSpPr>
        <p:spPr>
          <a:xfrm flipV="1">
            <a:off x="8267803" y="2327929"/>
            <a:ext cx="0" cy="4215933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6914AB-A4C1-14AE-6343-4617D859F40A}"/>
              </a:ext>
            </a:extLst>
          </p:cNvPr>
          <p:cNvSpPr txBox="1"/>
          <p:nvPr/>
        </p:nvSpPr>
        <p:spPr>
          <a:xfrm>
            <a:off x="8337296" y="3151554"/>
            <a:ext cx="2765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 err="1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en-US" altLang="ko-KR" b="1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algn="l"/>
            <a:r>
              <a:rPr lang="en-US" altLang="ko-KR" sz="160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(mean Average Precision)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3BB597-CEBB-52A6-DCBC-6E52585C57C2}"/>
              </a:ext>
            </a:extLst>
          </p:cNvPr>
          <p:cNvSpPr txBox="1"/>
          <p:nvPr/>
        </p:nvSpPr>
        <p:spPr>
          <a:xfrm>
            <a:off x="8261155" y="3855067"/>
            <a:ext cx="28657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개체 별 </a:t>
            </a:r>
            <a:r>
              <a:rPr lang="ko-KR" altLang="en-US" sz="1600" b="1" i="0" dirty="0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평균 정밀도</a:t>
            </a:r>
            <a:r>
              <a:rPr lang="en-US" altLang="ko-KR" sz="1600" b="1" i="0" dirty="0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(AP)</a:t>
            </a:r>
            <a:r>
              <a:rPr lang="ko-KR" altLang="en-US" sz="1600" b="1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계산</a:t>
            </a:r>
            <a:endParaRPr lang="en-US" altLang="ko-KR" sz="1600" b="1" i="0" dirty="0">
              <a:solidFill>
                <a:srgbClr val="2828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9ED734-1E50-DC25-3C94-03E78D849556}"/>
              </a:ext>
            </a:extLst>
          </p:cNvPr>
          <p:cNvSpPr txBox="1"/>
          <p:nvPr/>
        </p:nvSpPr>
        <p:spPr>
          <a:xfrm>
            <a:off x="8337296" y="5694262"/>
            <a:ext cx="2679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en-US" altLang="ko-KR" sz="1600" b="1" i="0" dirty="0" err="1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ko-KR" altLang="en-US" sz="1600" b="1" i="0" dirty="0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계산</a:t>
            </a:r>
            <a:r>
              <a:rPr lang="ko-KR" altLang="en-US" sz="1600" b="0" i="0" dirty="0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 </a:t>
            </a:r>
            <a:r>
              <a:rPr lang="en-US" altLang="ko-KR" sz="16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</a:p>
          <a:p>
            <a:r>
              <a:rPr lang="ko-KR" altLang="en-US" sz="16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개체에 대한 평균 </a:t>
            </a:r>
            <a:r>
              <a:rPr lang="en-US" altLang="ko-KR" sz="16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28327-B81E-EA5C-B856-8B7733615E24}"/>
              </a:ext>
            </a:extLst>
          </p:cNvPr>
          <p:cNvSpPr txBox="1"/>
          <p:nvPr/>
        </p:nvSpPr>
        <p:spPr>
          <a:xfrm>
            <a:off x="8541596" y="4498722"/>
            <a:ext cx="239317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Precision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Recall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</a:t>
            </a:r>
            <a:endParaRPr lang="en-US" altLang="ko-KR" sz="1400" b="0" i="0" dirty="0">
              <a:solidFill>
                <a:srgbClr val="2828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고려한 종합적 평가 지표이며 </a:t>
            </a:r>
            <a:endParaRPr lang="en-US" altLang="ko-KR" sz="1400" b="0" i="0" dirty="0">
              <a:solidFill>
                <a:srgbClr val="2828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모델 비교에 용이</a:t>
            </a:r>
            <a:endParaRPr lang="en-US" altLang="ko-KR" sz="1400" b="0" i="0" dirty="0">
              <a:solidFill>
                <a:srgbClr val="2828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81902-FF59-5DD0-1678-40104AFB4890}"/>
              </a:ext>
            </a:extLst>
          </p:cNvPr>
          <p:cNvSpPr txBox="1"/>
          <p:nvPr/>
        </p:nvSpPr>
        <p:spPr>
          <a:xfrm>
            <a:off x="8268008" y="4440291"/>
            <a:ext cx="331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BEF94-91EC-4F9E-BF2A-B8A65E0EF9D4}"/>
              </a:ext>
            </a:extLst>
          </p:cNvPr>
          <p:cNvSpPr txBox="1"/>
          <p:nvPr/>
        </p:nvSpPr>
        <p:spPr>
          <a:xfrm>
            <a:off x="2690191" y="6068334"/>
            <a:ext cx="535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YOLOx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YOLOm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모델을 수정하여 비교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할 필요성이 있음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0D0FA3-30BD-27EC-64BD-D7780B9EB1F2}"/>
              </a:ext>
            </a:extLst>
          </p:cNvPr>
          <p:cNvGrpSpPr/>
          <p:nvPr/>
        </p:nvGrpSpPr>
        <p:grpSpPr>
          <a:xfrm>
            <a:off x="858128" y="5565470"/>
            <a:ext cx="7264220" cy="493266"/>
            <a:chOff x="1045221" y="5565470"/>
            <a:chExt cx="6909862" cy="49326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57DFC7B-A548-3444-021D-1DB8973BCC16}"/>
                </a:ext>
              </a:extLst>
            </p:cNvPr>
            <p:cNvCxnSpPr>
              <a:cxnSpLocks/>
            </p:cNvCxnSpPr>
            <p:nvPr/>
          </p:nvCxnSpPr>
          <p:spPr>
            <a:xfrm>
              <a:off x="1045221" y="5565470"/>
              <a:ext cx="6909862" cy="0"/>
            </a:xfrm>
            <a:prstGeom prst="line">
              <a:avLst/>
            </a:prstGeom>
            <a:ln w="158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F49C771-47F8-87A9-6FC3-7FEA0B0A0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45221" y="6058736"/>
              <a:ext cx="6909862" cy="0"/>
            </a:xfrm>
            <a:prstGeom prst="line">
              <a:avLst/>
            </a:prstGeom>
            <a:ln w="158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CF3226-16FF-DF93-098A-A92CA02DE170}"/>
              </a:ext>
            </a:extLst>
          </p:cNvPr>
          <p:cNvSpPr/>
          <p:nvPr/>
        </p:nvSpPr>
        <p:spPr>
          <a:xfrm>
            <a:off x="796027" y="4887258"/>
            <a:ext cx="7459840" cy="20431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587155-C432-5100-E6D2-E2ACF4E4C2B7}"/>
              </a:ext>
            </a:extLst>
          </p:cNvPr>
          <p:cNvSpPr txBox="1"/>
          <p:nvPr/>
        </p:nvSpPr>
        <p:spPr>
          <a:xfrm>
            <a:off x="892874" y="5191219"/>
            <a:ext cx="1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결과도출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9DD940-68DD-39A6-5142-7C63FDF9E1F6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FAE5A4-3C3F-06AA-7324-95218D9B6828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568C5-B109-8EEF-36B9-8933C74AFFB6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19" name="슬라이드 번호 개체 틀 439">
            <a:extLst>
              <a:ext uri="{FF2B5EF4-FFF2-40B4-BE49-F238E27FC236}">
                <a16:creationId xmlns:a16="http://schemas.microsoft.com/office/drawing/2014/main" id="{4A0F051A-FB85-BCA6-95CE-36EC7305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23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884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BD02D3-BF1A-16B7-72FB-6981CF2B9067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D3CB24-2348-EA60-4D0E-BD6268E2C666}"/>
              </a:ext>
            </a:extLst>
          </p:cNvPr>
          <p:cNvSpPr/>
          <p:nvPr/>
        </p:nvSpPr>
        <p:spPr>
          <a:xfrm>
            <a:off x="3351445" y="2717158"/>
            <a:ext cx="3747566" cy="23658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71998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D3917A3-B002-7525-A04F-78CDF70D90D2}"/>
              </a:ext>
            </a:extLst>
          </p:cNvPr>
          <p:cNvCxnSpPr>
            <a:cxnSpLocks/>
          </p:cNvCxnSpPr>
          <p:nvPr/>
        </p:nvCxnSpPr>
        <p:spPr>
          <a:xfrm flipV="1">
            <a:off x="3293339" y="2129117"/>
            <a:ext cx="0" cy="4406872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205555-22DA-1EA4-C4B9-3A9E6897CFA5}"/>
              </a:ext>
            </a:extLst>
          </p:cNvPr>
          <p:cNvSpPr/>
          <p:nvPr/>
        </p:nvSpPr>
        <p:spPr>
          <a:xfrm>
            <a:off x="821998" y="2115495"/>
            <a:ext cx="2413236" cy="328333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6F6AAF-07C7-910A-6ADC-177DDC1D2391}"/>
              </a:ext>
            </a:extLst>
          </p:cNvPr>
          <p:cNvCxnSpPr>
            <a:cxnSpLocks/>
          </p:cNvCxnSpPr>
          <p:nvPr/>
        </p:nvCxnSpPr>
        <p:spPr>
          <a:xfrm flipV="1">
            <a:off x="5292786" y="2129117"/>
            <a:ext cx="0" cy="3351028"/>
          </a:xfrm>
          <a:prstGeom prst="line">
            <a:avLst/>
          </a:prstGeom>
          <a:ln w="127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BAA3FA-F2F2-4982-7798-8709BC0371E7}"/>
              </a:ext>
            </a:extLst>
          </p:cNvPr>
          <p:cNvCxnSpPr>
            <a:cxnSpLocks/>
          </p:cNvCxnSpPr>
          <p:nvPr/>
        </p:nvCxnSpPr>
        <p:spPr>
          <a:xfrm flipV="1">
            <a:off x="9109413" y="2105001"/>
            <a:ext cx="0" cy="3375144"/>
          </a:xfrm>
          <a:prstGeom prst="line">
            <a:avLst/>
          </a:prstGeom>
          <a:ln w="127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45B20C-D5D8-A880-7782-9A3DAEEA31F8}"/>
              </a:ext>
            </a:extLst>
          </p:cNvPr>
          <p:cNvCxnSpPr>
            <a:cxnSpLocks/>
          </p:cNvCxnSpPr>
          <p:nvPr/>
        </p:nvCxnSpPr>
        <p:spPr>
          <a:xfrm flipV="1">
            <a:off x="5292786" y="6314022"/>
            <a:ext cx="0" cy="221967"/>
          </a:xfrm>
          <a:prstGeom prst="line">
            <a:avLst/>
          </a:prstGeom>
          <a:ln w="127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005A244-9AE1-D6D8-C37F-82FB01119720}"/>
              </a:ext>
            </a:extLst>
          </p:cNvPr>
          <p:cNvCxnSpPr>
            <a:cxnSpLocks/>
          </p:cNvCxnSpPr>
          <p:nvPr/>
        </p:nvCxnSpPr>
        <p:spPr>
          <a:xfrm flipV="1">
            <a:off x="9109413" y="6314022"/>
            <a:ext cx="0" cy="221967"/>
          </a:xfrm>
          <a:prstGeom prst="line">
            <a:avLst/>
          </a:prstGeom>
          <a:ln w="127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35488-1914-83CF-7301-10C328708516}"/>
              </a:ext>
            </a:extLst>
          </p:cNvPr>
          <p:cNvSpPr/>
          <p:nvPr/>
        </p:nvSpPr>
        <p:spPr>
          <a:xfrm>
            <a:off x="3351444" y="2115496"/>
            <a:ext cx="7640247" cy="32833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698DDD6-118F-D50A-FE04-24D29F6FE7D2}"/>
              </a:ext>
            </a:extLst>
          </p:cNvPr>
          <p:cNvSpPr/>
          <p:nvPr/>
        </p:nvSpPr>
        <p:spPr>
          <a:xfrm>
            <a:off x="7248658" y="2717158"/>
            <a:ext cx="3747566" cy="23658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0C67ED-BBBC-9CB2-B3CD-4D9DA7193641}"/>
              </a:ext>
            </a:extLst>
          </p:cNvPr>
          <p:cNvSpPr/>
          <p:nvPr/>
        </p:nvSpPr>
        <p:spPr>
          <a:xfrm>
            <a:off x="3351445" y="6068040"/>
            <a:ext cx="3747566" cy="23658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2B0B00-E6E2-A157-B292-49E961C88D15}"/>
              </a:ext>
            </a:extLst>
          </p:cNvPr>
          <p:cNvSpPr/>
          <p:nvPr/>
        </p:nvSpPr>
        <p:spPr>
          <a:xfrm>
            <a:off x="7248658" y="6068040"/>
            <a:ext cx="3747566" cy="23658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D7B2482-1FC6-3022-3E0D-338C4CB4E6A0}"/>
              </a:ext>
            </a:extLst>
          </p:cNvPr>
          <p:cNvSpPr/>
          <p:nvPr/>
        </p:nvSpPr>
        <p:spPr>
          <a:xfrm>
            <a:off x="821998" y="5480145"/>
            <a:ext cx="2413236" cy="328333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C548DDD-04DD-7C59-81BB-6A593F7707B3}"/>
              </a:ext>
            </a:extLst>
          </p:cNvPr>
          <p:cNvSpPr/>
          <p:nvPr/>
        </p:nvSpPr>
        <p:spPr>
          <a:xfrm>
            <a:off x="3351444" y="5480146"/>
            <a:ext cx="7640247" cy="32833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7A79EE-4A63-B513-E472-A2ED3E061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14391"/>
              </p:ext>
            </p:extLst>
          </p:nvPr>
        </p:nvGraphicFramePr>
        <p:xfrm>
          <a:off x="908760" y="1595534"/>
          <a:ext cx="10082938" cy="499697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17538">
                  <a:extLst>
                    <a:ext uri="{9D8B030D-6E8A-4147-A177-3AD203B41FA5}">
                      <a16:colId xmlns:a16="http://schemas.microsoft.com/office/drawing/2014/main" val="1672174882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1035957562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2635045286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138892114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21472319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1703658805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1135121458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2104029921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593009831"/>
                    </a:ext>
                  </a:extLst>
                </a:gridCol>
              </a:tblGrid>
              <a:tr h="555952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80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</a:txBody>
                  <a:tcPr marL="48727" marR="48727" marT="16242" marB="16242" anchor="ctr"/>
                </a:tc>
                <a:tc gridSpan="4">
                  <a:txBody>
                    <a:bodyPr/>
                    <a:lstStyle/>
                    <a:p>
                      <a:pPr lvl="0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YOLOx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sz="4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YOLOm</a:t>
                      </a:r>
                      <a:endParaRPr lang="en-US" sz="4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813611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변경할 활성화 함수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8"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변경할 층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007081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/ (Bottleneck: </a:t>
                      </a:r>
                      <a:r>
                        <a:rPr lang="en-US" altLang="ko-KR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SiLU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dirty="0"/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 </a:t>
                      </a:r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Bottleneck</a:t>
                      </a:r>
                      <a:endParaRPr lang="ko-KR" altLang="en-US" dirty="0"/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</a:t>
                      </a:r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/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(Bottleneck: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SiLU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dirty="0"/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 </a:t>
                      </a:r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Bottleneck</a:t>
                      </a:r>
                      <a:endParaRPr lang="ko-KR" altLang="en-US" dirty="0"/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13601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2355978807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0.974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0.503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0.978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0.516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0.545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0.995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0.545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2713975110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0.531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0.531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0.499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0.499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1437858199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ReLU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(Optimizer: Adam)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0.974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0.503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0.974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0.503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0.554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2710645451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0.533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0.992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4111874045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LeakyReLU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0.980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0.516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0.980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0.516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0.525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149204146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0.990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0.527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0.987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0.546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3055597185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Hardswish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0.986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0.986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2160726595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SiLU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/ (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Optimizer: Adam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en-US" sz="3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0.960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0.481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0.960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0.481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1573180389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SiLU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/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Optimizer: </a:t>
                      </a: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AdamW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en-US" sz="3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0.560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0.560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0.992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0.992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1843775812"/>
                  </a:ext>
                </a:extLst>
              </a:tr>
              <a:tr h="122594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852603973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변경할 활성화 함수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8"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변경할 층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625279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(Bottleneck: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LeakyReLU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en-US" sz="3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(Bottleneck: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LeakyReLU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en-US" sz="3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13896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2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2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2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2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06896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Hardswish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0.986</a:t>
                      </a:r>
                      <a:endParaRPr lang="ko-KR" altLang="en-US" sz="28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0.527</a:t>
                      </a:r>
                      <a:endParaRPr lang="ko-KR" altLang="en-US" sz="28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0.987</a:t>
                      </a:r>
                      <a:endParaRPr lang="ko-KR" altLang="en-US" sz="28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28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05940"/>
                  </a:ext>
                </a:extLst>
              </a:tr>
            </a:tbl>
          </a:graphicData>
        </a:graphic>
      </p:graphicFrame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49E87BA-5882-DB9C-2736-270EB2A185FF}"/>
              </a:ext>
            </a:extLst>
          </p:cNvPr>
          <p:cNvCxnSpPr>
            <a:cxnSpLocks/>
          </p:cNvCxnSpPr>
          <p:nvPr/>
        </p:nvCxnSpPr>
        <p:spPr>
          <a:xfrm>
            <a:off x="858128" y="3235569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30315FD-8FCD-C070-6045-35B17C227F5E}"/>
              </a:ext>
            </a:extLst>
          </p:cNvPr>
          <p:cNvCxnSpPr>
            <a:cxnSpLocks/>
          </p:cNvCxnSpPr>
          <p:nvPr/>
        </p:nvCxnSpPr>
        <p:spPr>
          <a:xfrm>
            <a:off x="858128" y="3506874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CE49AED-1EFB-A961-2CCB-C8A3CD450333}"/>
              </a:ext>
            </a:extLst>
          </p:cNvPr>
          <p:cNvCxnSpPr>
            <a:cxnSpLocks/>
          </p:cNvCxnSpPr>
          <p:nvPr/>
        </p:nvCxnSpPr>
        <p:spPr>
          <a:xfrm>
            <a:off x="858128" y="3778179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4B747E1-5AF3-5E7B-7593-86B741AAE297}"/>
              </a:ext>
            </a:extLst>
          </p:cNvPr>
          <p:cNvCxnSpPr>
            <a:cxnSpLocks/>
          </p:cNvCxnSpPr>
          <p:nvPr/>
        </p:nvCxnSpPr>
        <p:spPr>
          <a:xfrm>
            <a:off x="858128" y="4049484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5DECC43-72EE-7195-6660-B765848C72A5}"/>
              </a:ext>
            </a:extLst>
          </p:cNvPr>
          <p:cNvCxnSpPr>
            <a:cxnSpLocks/>
          </p:cNvCxnSpPr>
          <p:nvPr/>
        </p:nvCxnSpPr>
        <p:spPr>
          <a:xfrm>
            <a:off x="858128" y="4320789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4719A2B-DEA8-CC96-DB13-D2E84CE388D8}"/>
              </a:ext>
            </a:extLst>
          </p:cNvPr>
          <p:cNvCxnSpPr>
            <a:cxnSpLocks/>
          </p:cNvCxnSpPr>
          <p:nvPr/>
        </p:nvCxnSpPr>
        <p:spPr>
          <a:xfrm>
            <a:off x="858128" y="4592094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00F1599-1C72-65EE-BDB8-494A43F7AE13}"/>
              </a:ext>
            </a:extLst>
          </p:cNvPr>
          <p:cNvCxnSpPr>
            <a:cxnSpLocks/>
          </p:cNvCxnSpPr>
          <p:nvPr/>
        </p:nvCxnSpPr>
        <p:spPr>
          <a:xfrm>
            <a:off x="858128" y="4863399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BBC7BD7-2B1F-98CA-D4F4-D2729991C759}"/>
              </a:ext>
            </a:extLst>
          </p:cNvPr>
          <p:cNvCxnSpPr>
            <a:cxnSpLocks/>
          </p:cNvCxnSpPr>
          <p:nvPr/>
        </p:nvCxnSpPr>
        <p:spPr>
          <a:xfrm>
            <a:off x="858128" y="5134706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387570-8DF5-8531-1922-0E751ED61EFD}"/>
              </a:ext>
            </a:extLst>
          </p:cNvPr>
          <p:cNvCxnSpPr>
            <a:cxnSpLocks/>
          </p:cNvCxnSpPr>
          <p:nvPr/>
        </p:nvCxnSpPr>
        <p:spPr>
          <a:xfrm flipV="1">
            <a:off x="7167507" y="1688938"/>
            <a:ext cx="0" cy="4883060"/>
          </a:xfrm>
          <a:prstGeom prst="line">
            <a:avLst/>
          </a:prstGeom>
          <a:ln w="50800" cmpd="dbl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026CC84-1E90-71B6-3593-D05750062534}"/>
              </a:ext>
            </a:extLst>
          </p:cNvPr>
          <p:cNvSpPr/>
          <p:nvPr/>
        </p:nvSpPr>
        <p:spPr>
          <a:xfrm>
            <a:off x="7195643" y="2973538"/>
            <a:ext cx="1909244" cy="268095"/>
          </a:xfrm>
          <a:prstGeom prst="roundRect">
            <a:avLst>
              <a:gd name="adj" fmla="val 35699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16C2421-E6D6-1B59-7682-8A22C9EC50DF}"/>
              </a:ext>
            </a:extLst>
          </p:cNvPr>
          <p:cNvSpPr/>
          <p:nvPr/>
        </p:nvSpPr>
        <p:spPr>
          <a:xfrm>
            <a:off x="5292786" y="5142192"/>
            <a:ext cx="1846586" cy="252026"/>
          </a:xfrm>
          <a:prstGeom prst="roundRect">
            <a:avLst>
              <a:gd name="adj" fmla="val 35699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CEDCBD2-4802-9AE4-F6C7-EAD8E3183228}"/>
              </a:ext>
            </a:extLst>
          </p:cNvPr>
          <p:cNvSpPr/>
          <p:nvPr/>
        </p:nvSpPr>
        <p:spPr>
          <a:xfrm>
            <a:off x="7195643" y="3801341"/>
            <a:ext cx="1909244" cy="268095"/>
          </a:xfrm>
          <a:prstGeom prst="roundRect">
            <a:avLst>
              <a:gd name="adj" fmla="val 35699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7058A-5FC3-6F53-5B26-6E84C846744E}"/>
              </a:ext>
            </a:extLst>
          </p:cNvPr>
          <p:cNvSpPr txBox="1"/>
          <p:nvPr/>
        </p:nvSpPr>
        <p:spPr>
          <a:xfrm>
            <a:off x="1590516" y="678037"/>
            <a:ext cx="5552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객체 탐지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_Fine-Tuning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4D06B3-B30A-B845-9D08-F87B74009A08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1A80A2-1874-9183-8B54-6EA3C172F44E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484B7-453A-3132-F313-146A7954B256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87D2383C-91EF-CD36-E87B-0A927301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280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BD02D3-BF1A-16B7-72FB-6981CF2B9067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57484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3FA520-A72C-1D57-52DB-3DA88D902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793405"/>
            <a:ext cx="5749925" cy="466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8F24DF-0077-7370-E9B1-C0D2F43189A6}"/>
              </a:ext>
            </a:extLst>
          </p:cNvPr>
          <p:cNvSpPr txBox="1"/>
          <p:nvPr/>
        </p:nvSpPr>
        <p:spPr>
          <a:xfrm>
            <a:off x="7023921" y="2656760"/>
            <a:ext cx="3021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가장 학습 결과가 좋게 나온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다음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가지의 모델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 값 변경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 값 그래프 시각화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5888B7-AFB1-14A0-0EDD-B189F89F1CA9}"/>
              </a:ext>
            </a:extLst>
          </p:cNvPr>
          <p:cNvSpPr/>
          <p:nvPr/>
        </p:nvSpPr>
        <p:spPr>
          <a:xfrm>
            <a:off x="6958694" y="2094393"/>
            <a:ext cx="4144343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22241-17D5-D1F9-A517-136510753DA8}"/>
              </a:ext>
            </a:extLst>
          </p:cNvPr>
          <p:cNvSpPr txBox="1"/>
          <p:nvPr/>
        </p:nvSpPr>
        <p:spPr>
          <a:xfrm>
            <a:off x="6948804" y="2157485"/>
            <a:ext cx="2671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최종 결과 그래프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775356-17E1-85E8-B9F5-7F4EAA57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03" y="3617319"/>
            <a:ext cx="2781300" cy="1000125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736531D-DC71-4770-406F-DC91F12F06D4}"/>
              </a:ext>
            </a:extLst>
          </p:cNvPr>
          <p:cNvSpPr/>
          <p:nvPr/>
        </p:nvSpPr>
        <p:spPr>
          <a:xfrm>
            <a:off x="7115671" y="5006227"/>
            <a:ext cx="341640" cy="286005"/>
          </a:xfrm>
          <a:prstGeom prst="rightArrow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B2F4D3-63AE-4FFF-B339-5946685D2D52}"/>
              </a:ext>
            </a:extLst>
          </p:cNvPr>
          <p:cNvSpPr txBox="1"/>
          <p:nvPr/>
        </p:nvSpPr>
        <p:spPr>
          <a:xfrm>
            <a:off x="7495439" y="4930027"/>
            <a:ext cx="3485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YOLOv5m(</a:t>
            </a:r>
            <a:r>
              <a:rPr lang="en-US" altLang="ko-KR" sz="1800" dirty="0" err="1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PReLU</a:t>
            </a:r>
            <a:r>
              <a:rPr lang="en-US" altLang="ko-KR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모델로</a:t>
            </a:r>
            <a:endParaRPr lang="en-US" altLang="ko-KR" sz="1800" dirty="0">
              <a:solidFill>
                <a:srgbClr val="FF00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Image Detecting</a:t>
            </a:r>
            <a:r>
              <a:rPr lang="ko-KR" altLang="en-US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dirty="0">
              <a:solidFill>
                <a:srgbClr val="FF00FF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0FA8FDC-2CAC-66C5-74D2-A52FFCC2DDF8}"/>
              </a:ext>
            </a:extLst>
          </p:cNvPr>
          <p:cNvCxnSpPr>
            <a:cxnSpLocks/>
          </p:cNvCxnSpPr>
          <p:nvPr/>
        </p:nvCxnSpPr>
        <p:spPr>
          <a:xfrm>
            <a:off x="7003128" y="4803418"/>
            <a:ext cx="4029569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DA486C6-186B-BA62-5DD9-1FE28931F38A}"/>
              </a:ext>
            </a:extLst>
          </p:cNvPr>
          <p:cNvCxnSpPr>
            <a:cxnSpLocks/>
          </p:cNvCxnSpPr>
          <p:nvPr/>
        </p:nvCxnSpPr>
        <p:spPr>
          <a:xfrm flipV="1">
            <a:off x="6972762" y="2141396"/>
            <a:ext cx="0" cy="4318179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42785E0-A784-7BFA-37A6-0C982265A028}"/>
              </a:ext>
            </a:extLst>
          </p:cNvPr>
          <p:cNvCxnSpPr>
            <a:cxnSpLocks/>
          </p:cNvCxnSpPr>
          <p:nvPr/>
        </p:nvCxnSpPr>
        <p:spPr>
          <a:xfrm flipV="1">
            <a:off x="11103037" y="2141396"/>
            <a:ext cx="0" cy="4318179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B72658-665C-4724-6F61-21056B02888B}"/>
              </a:ext>
            </a:extLst>
          </p:cNvPr>
          <p:cNvSpPr txBox="1"/>
          <p:nvPr/>
        </p:nvSpPr>
        <p:spPr>
          <a:xfrm>
            <a:off x="1590516" y="678037"/>
            <a:ext cx="579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객체 탐지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maP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 시각화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8B5D8E-A6DC-55C6-92D8-D6F82463ECC5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95D04B-D115-16E9-5DCE-D79BD0648CE3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B138E9-C595-804B-0943-C67F51F0C98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52678E06-CC9C-7576-FC04-59FA3A65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383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BD02D3-BF1A-16B7-72FB-6981CF2B9067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57484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27384" y="678037"/>
            <a:ext cx="4852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검출 결과 및 잘못 탐지된 객체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25CE21-9554-3593-A430-9CA4E47BE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3" y="2643353"/>
            <a:ext cx="2891203" cy="38549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80888-558E-EC9E-D438-28FA309DB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8"/>
          <a:stretch/>
        </p:blipFill>
        <p:spPr>
          <a:xfrm>
            <a:off x="4507049" y="2685864"/>
            <a:ext cx="2591773" cy="32253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12631D-B279-5E55-BD38-B8B85FA4E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"/>
          <a:stretch/>
        </p:blipFill>
        <p:spPr>
          <a:xfrm>
            <a:off x="7886701" y="2657451"/>
            <a:ext cx="2568302" cy="3225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2B6075-862D-0C6C-55AE-C490CA3EB69A}"/>
              </a:ext>
            </a:extLst>
          </p:cNvPr>
          <p:cNvSpPr txBox="1"/>
          <p:nvPr/>
        </p:nvSpPr>
        <p:spPr>
          <a:xfrm>
            <a:off x="847893" y="1777500"/>
            <a:ext cx="513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YOLOv5m(</a:t>
            </a:r>
            <a:r>
              <a:rPr lang="en-US" altLang="ko-KR" sz="2000" dirty="0" err="1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PReLU</a:t>
            </a:r>
            <a:r>
              <a:rPr lang="en-US" altLang="ko-KR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모델로 검출한 결과</a:t>
            </a:r>
            <a:r>
              <a:rPr lang="en-US" altLang="ko-KR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2000" dirty="0">
              <a:solidFill>
                <a:srgbClr val="242D3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78730E-1D1E-F91D-C061-3E685D1BAB7C}"/>
              </a:ext>
            </a:extLst>
          </p:cNvPr>
          <p:cNvSpPr/>
          <p:nvPr/>
        </p:nvSpPr>
        <p:spPr>
          <a:xfrm>
            <a:off x="966473" y="2251154"/>
            <a:ext cx="2891203" cy="33300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24AAE6-FE6A-6AAA-35E3-68195D2876A7}"/>
              </a:ext>
            </a:extLst>
          </p:cNvPr>
          <p:cNvSpPr txBox="1"/>
          <p:nvPr/>
        </p:nvSpPr>
        <p:spPr>
          <a:xfrm>
            <a:off x="931256" y="2257339"/>
            <a:ext cx="28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검출 성공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1207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436893-B7B4-BD9A-27BD-C63C485AC434}"/>
              </a:ext>
            </a:extLst>
          </p:cNvPr>
          <p:cNvSpPr/>
          <p:nvPr/>
        </p:nvSpPr>
        <p:spPr>
          <a:xfrm>
            <a:off x="4305300" y="2257339"/>
            <a:ext cx="6612175" cy="33300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65ED2-7F51-6FCA-AAA4-0543046BFFFB}"/>
              </a:ext>
            </a:extLst>
          </p:cNvPr>
          <p:cNvSpPr txBox="1"/>
          <p:nvPr/>
        </p:nvSpPr>
        <p:spPr>
          <a:xfrm>
            <a:off x="4495170" y="2257339"/>
            <a:ext cx="30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검출 오류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30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FB6AC-44C8-9917-1268-7B40DB84CF75}"/>
              </a:ext>
            </a:extLst>
          </p:cNvPr>
          <p:cNvSpPr txBox="1"/>
          <p:nvPr/>
        </p:nvSpPr>
        <p:spPr>
          <a:xfrm>
            <a:off x="7986181" y="2257339"/>
            <a:ext cx="293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Roboflow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재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라벨링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46A1CE0-AFFD-F848-C921-70B02EDC42FE}"/>
              </a:ext>
            </a:extLst>
          </p:cNvPr>
          <p:cNvCxnSpPr>
            <a:cxnSpLocks/>
          </p:cNvCxnSpPr>
          <p:nvPr/>
        </p:nvCxnSpPr>
        <p:spPr>
          <a:xfrm flipV="1">
            <a:off x="4305300" y="2268008"/>
            <a:ext cx="0" cy="4215933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A34B8188-A94F-3AC6-B468-990908FF4988}"/>
              </a:ext>
            </a:extLst>
          </p:cNvPr>
          <p:cNvSpPr/>
          <p:nvPr/>
        </p:nvSpPr>
        <p:spPr>
          <a:xfrm rot="21092456">
            <a:off x="6738623" y="2905670"/>
            <a:ext cx="1394778" cy="876668"/>
          </a:xfrm>
          <a:prstGeom prst="arc">
            <a:avLst>
              <a:gd name="adj1" fmla="val 12661616"/>
              <a:gd name="adj2" fmla="val 21229789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31F8DA-7AAD-7983-1B66-86C772481E5F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1E549E-DAC9-7668-8DED-15286AD6C973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932052-085D-F6DF-7E40-A5D96FE43EC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14271D-7137-D7EF-C9E3-618CDE5089EF}"/>
              </a:ext>
            </a:extLst>
          </p:cNvPr>
          <p:cNvSpPr txBox="1"/>
          <p:nvPr/>
        </p:nvSpPr>
        <p:spPr>
          <a:xfrm>
            <a:off x="4361142" y="6007209"/>
            <a:ext cx="686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검출오류 원인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</a:p>
          <a:p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전 처리 과정에서 손목의 회전이 되지 않거나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관절부위를 명확하게 구분해내지 못 한 경우 검출 오류 발생 </a:t>
            </a:r>
          </a:p>
        </p:txBody>
      </p:sp>
      <p:sp>
        <p:nvSpPr>
          <p:cNvPr id="10" name="슬라이드 번호 개체 틀 439">
            <a:extLst>
              <a:ext uri="{FF2B5EF4-FFF2-40B4-BE49-F238E27FC236}">
                <a16:creationId xmlns:a16="http://schemas.microsoft.com/office/drawing/2014/main" id="{A084FFC2-5447-988A-994A-FF956BA3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26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477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4423900" y="4093797"/>
              <a:ext cx="334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골 연령 예측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4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4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F00841-61B3-BABD-71A0-0C215B3B4A44}"/>
              </a:ext>
            </a:extLst>
          </p:cNvPr>
          <p:cNvSpPr txBox="1"/>
          <p:nvPr/>
        </p:nvSpPr>
        <p:spPr>
          <a:xfrm>
            <a:off x="796026" y="1956269"/>
            <a:ext cx="118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B1068D1-199E-E855-B46E-E6EA1E70F512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CACC9-9BFC-477D-78CA-E2DE10233372}"/>
              </a:ext>
            </a:extLst>
          </p:cNvPr>
          <p:cNvSpPr txBox="1"/>
          <p:nvPr/>
        </p:nvSpPr>
        <p:spPr>
          <a:xfrm>
            <a:off x="923927" y="5673967"/>
            <a:ext cx="314060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전문의 </a:t>
            </a:r>
            <a:r>
              <a:rPr lang="en-US" altLang="ko-KR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명의 판독 결과 데이터</a:t>
            </a:r>
            <a:endParaRPr lang="ko-KR" altLang="en-US" sz="19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54E05-91DF-3FD0-CBA7-FA3B1D0B5684}"/>
              </a:ext>
            </a:extLst>
          </p:cNvPr>
          <p:cNvSpPr txBox="1"/>
          <p:nvPr/>
        </p:nvSpPr>
        <p:spPr>
          <a:xfrm>
            <a:off x="6007649" y="1952428"/>
            <a:ext cx="267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제작환경 및 모듈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409087-6BC8-ED3A-BE04-8272171DD249}"/>
              </a:ext>
            </a:extLst>
          </p:cNvPr>
          <p:cNvSpPr/>
          <p:nvPr/>
        </p:nvSpPr>
        <p:spPr>
          <a:xfrm>
            <a:off x="6096000" y="2835965"/>
            <a:ext cx="4959871" cy="3821567"/>
          </a:xfrm>
          <a:prstGeom prst="rect">
            <a:avLst/>
          </a:prstGeom>
          <a:noFill/>
          <a:ln w="6985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F4E45-2E49-6AB8-5E97-2CEBCE271039}"/>
              </a:ext>
            </a:extLst>
          </p:cNvPr>
          <p:cNvSpPr txBox="1"/>
          <p:nvPr/>
        </p:nvSpPr>
        <p:spPr>
          <a:xfrm>
            <a:off x="880857" y="2781918"/>
            <a:ext cx="200728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X-ray </a:t>
            </a:r>
            <a:r>
              <a:rPr lang="ko-KR" altLang="en-US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검사 이미지</a:t>
            </a:r>
            <a:endParaRPr lang="ko-KR" altLang="en-US" sz="19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A8F30-C448-439A-1466-6891681DB07A}"/>
              </a:ext>
            </a:extLst>
          </p:cNvPr>
          <p:cNvSpPr txBox="1"/>
          <p:nvPr/>
        </p:nvSpPr>
        <p:spPr>
          <a:xfrm>
            <a:off x="3098476" y="3219998"/>
            <a:ext cx="22878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골 연령 판독 검사의 기준</a:t>
            </a:r>
            <a:endParaRPr lang="ko-KR" altLang="en-US" sz="1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F6215-E6CD-DA2A-27A2-2436B61FEE8A}"/>
              </a:ext>
            </a:extLst>
          </p:cNvPr>
          <p:cNvSpPr txBox="1"/>
          <p:nvPr/>
        </p:nvSpPr>
        <p:spPr>
          <a:xfrm>
            <a:off x="3098476" y="4041571"/>
            <a:ext cx="13436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세부터 </a:t>
            </a:r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17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9ECFE-984C-7D88-93B4-B2DA5A3EBCD8}"/>
              </a:ext>
            </a:extLst>
          </p:cNvPr>
          <p:cNvSpPr txBox="1"/>
          <p:nvPr/>
        </p:nvSpPr>
        <p:spPr>
          <a:xfrm>
            <a:off x="3093399" y="4467651"/>
            <a:ext cx="120898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남자 </a:t>
            </a:r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665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en-US" altLang="ko-KR" sz="17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F3416-0B26-2BCD-A1BB-E323B35123FC}"/>
              </a:ext>
            </a:extLst>
          </p:cNvPr>
          <p:cNvSpPr txBox="1"/>
          <p:nvPr/>
        </p:nvSpPr>
        <p:spPr>
          <a:xfrm>
            <a:off x="923927" y="5097797"/>
            <a:ext cx="341952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검사 대상자의 기본 신체검사 기록</a:t>
            </a:r>
            <a:endParaRPr lang="en-US" altLang="ko-KR" sz="1900" b="1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BB6F4D-44FA-429B-986C-C082BC027D25}"/>
              </a:ext>
            </a:extLst>
          </p:cNvPr>
          <p:cNvSpPr txBox="1"/>
          <p:nvPr/>
        </p:nvSpPr>
        <p:spPr>
          <a:xfrm>
            <a:off x="4251035" y="4467902"/>
            <a:ext cx="13163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여자 </a:t>
            </a:r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572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en-US" altLang="ko-KR" sz="1700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B8F9724-9FF2-70A3-8627-F0E6BD2492DE}"/>
              </a:ext>
            </a:extLst>
          </p:cNvPr>
          <p:cNvCxnSpPr>
            <a:cxnSpLocks/>
          </p:cNvCxnSpPr>
          <p:nvPr/>
        </p:nvCxnSpPr>
        <p:spPr>
          <a:xfrm>
            <a:off x="923927" y="3165764"/>
            <a:ext cx="4681743" cy="0"/>
          </a:xfrm>
          <a:prstGeom prst="line">
            <a:avLst/>
          </a:prstGeom>
          <a:ln w="4762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2CF1DD-2C2F-61F5-9402-337974DADB7A}"/>
              </a:ext>
            </a:extLst>
          </p:cNvPr>
          <p:cNvCxnSpPr>
            <a:cxnSpLocks/>
          </p:cNvCxnSpPr>
          <p:nvPr/>
        </p:nvCxnSpPr>
        <p:spPr>
          <a:xfrm>
            <a:off x="923927" y="3589330"/>
            <a:ext cx="468174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CEDA97B-B896-4153-F569-4E5670187812}"/>
              </a:ext>
            </a:extLst>
          </p:cNvPr>
          <p:cNvCxnSpPr>
            <a:cxnSpLocks/>
          </p:cNvCxnSpPr>
          <p:nvPr/>
        </p:nvCxnSpPr>
        <p:spPr>
          <a:xfrm>
            <a:off x="923927" y="4007780"/>
            <a:ext cx="468174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7BB93F7-809D-2DAE-AFB9-E348A11383FC}"/>
              </a:ext>
            </a:extLst>
          </p:cNvPr>
          <p:cNvCxnSpPr>
            <a:cxnSpLocks/>
          </p:cNvCxnSpPr>
          <p:nvPr/>
        </p:nvCxnSpPr>
        <p:spPr>
          <a:xfrm>
            <a:off x="923927" y="4426229"/>
            <a:ext cx="468174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5C25E29-5204-60F0-4F92-701A16BAE959}"/>
              </a:ext>
            </a:extLst>
          </p:cNvPr>
          <p:cNvCxnSpPr>
            <a:cxnSpLocks/>
          </p:cNvCxnSpPr>
          <p:nvPr/>
        </p:nvCxnSpPr>
        <p:spPr>
          <a:xfrm>
            <a:off x="923927" y="5511615"/>
            <a:ext cx="4681743" cy="0"/>
          </a:xfrm>
          <a:prstGeom prst="line">
            <a:avLst/>
          </a:prstGeom>
          <a:ln w="4762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52BFFEE-5BD2-9DB3-AE2C-8827679FEFC1}"/>
              </a:ext>
            </a:extLst>
          </p:cNvPr>
          <p:cNvCxnSpPr>
            <a:cxnSpLocks/>
          </p:cNvCxnSpPr>
          <p:nvPr/>
        </p:nvCxnSpPr>
        <p:spPr>
          <a:xfrm>
            <a:off x="923927" y="6089958"/>
            <a:ext cx="4681743" cy="0"/>
          </a:xfrm>
          <a:prstGeom prst="line">
            <a:avLst/>
          </a:prstGeom>
          <a:ln w="4762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BB22C4-BE14-B041-E1D2-7F1B58DEF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00" y="5232040"/>
            <a:ext cx="2073136" cy="51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에서 opencv 세팅하는 방법 - gaussian37">
            <a:extLst>
              <a:ext uri="{FF2B5EF4-FFF2-40B4-BE49-F238E27FC236}">
                <a16:creationId xmlns:a16="http://schemas.microsoft.com/office/drawing/2014/main" id="{196AE111-1390-5696-16FA-152C787BC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26817" r="28804" b="23643"/>
          <a:stretch/>
        </p:blipFill>
        <p:spPr bwMode="auto">
          <a:xfrm>
            <a:off x="7374858" y="4186286"/>
            <a:ext cx="2437021" cy="8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8A4F82CA-41C8-FB0E-D2A4-284F27C85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" t="15395" r="5762" b="20338"/>
          <a:stretch/>
        </p:blipFill>
        <p:spPr bwMode="auto">
          <a:xfrm>
            <a:off x="7048264" y="5766213"/>
            <a:ext cx="3055342" cy="74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코드 작성은 Colab! 📒">
            <a:extLst>
              <a:ext uri="{FF2B5EF4-FFF2-40B4-BE49-F238E27FC236}">
                <a16:creationId xmlns:a16="http://schemas.microsoft.com/office/drawing/2014/main" id="{C9409C02-8840-612B-461E-6098B649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84" y="3039954"/>
            <a:ext cx="2384169" cy="10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81AFE91-6C3C-EDB7-AB79-4563D7DF9DBE}"/>
              </a:ext>
            </a:extLst>
          </p:cNvPr>
          <p:cNvCxnSpPr>
            <a:cxnSpLocks/>
          </p:cNvCxnSpPr>
          <p:nvPr/>
        </p:nvCxnSpPr>
        <p:spPr>
          <a:xfrm>
            <a:off x="923927" y="4862817"/>
            <a:ext cx="468174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9A75958-C17A-08DF-DB4A-6E8E3A6B2895}"/>
              </a:ext>
            </a:extLst>
          </p:cNvPr>
          <p:cNvSpPr txBox="1"/>
          <p:nvPr/>
        </p:nvSpPr>
        <p:spPr>
          <a:xfrm>
            <a:off x="3098827" y="3617048"/>
            <a:ext cx="182293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왼손과 손목을 포함</a:t>
            </a:r>
            <a:endParaRPr lang="en-US" altLang="ko-KR" sz="17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08C60-2ACF-4875-94AC-A2324BECEF3D}"/>
              </a:ext>
            </a:extLst>
          </p:cNvPr>
          <p:cNvSpPr txBox="1"/>
          <p:nvPr/>
        </p:nvSpPr>
        <p:spPr>
          <a:xfrm>
            <a:off x="923927" y="6256974"/>
            <a:ext cx="44662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2017 </a:t>
            </a:r>
            <a:r>
              <a:rPr lang="ko-KR" altLang="en-US" sz="1900" b="1" dirty="0" err="1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소아청소년성장도표</a:t>
            </a:r>
            <a:r>
              <a:rPr lang="ko-KR" altLang="en-US" sz="1900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</a:t>
            </a:r>
            <a:r>
              <a:rPr lang="en-US" altLang="ko-KR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출처</a:t>
            </a:r>
            <a:r>
              <a:rPr lang="en-US" altLang="ko-KR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질병관리청</a:t>
            </a:r>
            <a:r>
              <a:rPr lang="en-US" altLang="ko-KR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19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880C0B-D4B7-36E2-93CE-8BC852FD03F9}"/>
              </a:ext>
            </a:extLst>
          </p:cNvPr>
          <p:cNvCxnSpPr>
            <a:cxnSpLocks/>
          </p:cNvCxnSpPr>
          <p:nvPr/>
        </p:nvCxnSpPr>
        <p:spPr>
          <a:xfrm>
            <a:off x="923927" y="6672965"/>
            <a:ext cx="4681743" cy="0"/>
          </a:xfrm>
          <a:prstGeom prst="line">
            <a:avLst/>
          </a:prstGeom>
          <a:ln w="4762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439">
            <a:extLst>
              <a:ext uri="{FF2B5EF4-FFF2-40B4-BE49-F238E27FC236}">
                <a16:creationId xmlns:a16="http://schemas.microsoft.com/office/drawing/2014/main" id="{6EF45340-4998-5FFA-A664-DE0AC4B9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210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예측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4C52C-B9F1-7FBC-3F6A-DA0635D9314E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TJ-Net</a:t>
            </a:r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모델로 골 연령 예측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63757-A153-C39F-29E5-073B36C19AAB}"/>
              </a:ext>
            </a:extLst>
          </p:cNvPr>
          <p:cNvSpPr txBox="1"/>
          <p:nvPr/>
        </p:nvSpPr>
        <p:spPr>
          <a:xfrm>
            <a:off x="6853544" y="3135801"/>
            <a:ext cx="216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데이터 준비</a:t>
            </a:r>
            <a:endParaRPr lang="en-US" altLang="ko-KR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A65795-0E55-933B-5DAD-388D44428316}"/>
              </a:ext>
            </a:extLst>
          </p:cNvPr>
          <p:cNvSpPr txBox="1"/>
          <p:nvPr/>
        </p:nvSpPr>
        <p:spPr>
          <a:xfrm>
            <a:off x="6879366" y="5749288"/>
            <a:ext cx="27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최적 모델의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3331D-60B8-F424-7A4B-675CE867F99E}"/>
              </a:ext>
            </a:extLst>
          </p:cNvPr>
          <p:cNvSpPr txBox="1"/>
          <p:nvPr/>
        </p:nvSpPr>
        <p:spPr>
          <a:xfrm>
            <a:off x="6879365" y="4015430"/>
            <a:ext cx="2512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모델 구축 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: TJ-Net</a:t>
            </a:r>
            <a:endParaRPr lang="ko-KR" altLang="en-US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46CC3-2697-D689-1F7F-40BBAD53E491}"/>
              </a:ext>
            </a:extLst>
          </p:cNvPr>
          <p:cNvSpPr txBox="1"/>
          <p:nvPr/>
        </p:nvSpPr>
        <p:spPr>
          <a:xfrm>
            <a:off x="6879366" y="4895059"/>
            <a:ext cx="236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모델 학습 결과 비교</a:t>
            </a:r>
            <a:endParaRPr lang="ko-KR" altLang="en-US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7EB45AC-FB16-DD06-AF62-513DA4CE9F24}"/>
              </a:ext>
            </a:extLst>
          </p:cNvPr>
          <p:cNvCxnSpPr>
            <a:cxnSpLocks/>
          </p:cNvCxnSpPr>
          <p:nvPr/>
        </p:nvCxnSpPr>
        <p:spPr>
          <a:xfrm>
            <a:off x="6266075" y="2908300"/>
            <a:ext cx="0" cy="3632200"/>
          </a:xfrm>
          <a:prstGeom prst="line">
            <a:avLst/>
          </a:prstGeom>
          <a:ln w="57150">
            <a:solidFill>
              <a:srgbClr val="9A96A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66B0A9D-6142-D6DE-C89F-04E379F3A4A0}"/>
              </a:ext>
            </a:extLst>
          </p:cNvPr>
          <p:cNvSpPr/>
          <p:nvPr/>
        </p:nvSpPr>
        <p:spPr>
          <a:xfrm>
            <a:off x="6146078" y="3200470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AF49A0-9283-3520-AA61-3C9CCB38796C}"/>
              </a:ext>
            </a:extLst>
          </p:cNvPr>
          <p:cNvSpPr/>
          <p:nvPr/>
        </p:nvSpPr>
        <p:spPr>
          <a:xfrm>
            <a:off x="6146078" y="4089719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4281DC6-BBE2-4C90-F4C1-5546CB5379FE}"/>
              </a:ext>
            </a:extLst>
          </p:cNvPr>
          <p:cNvSpPr/>
          <p:nvPr/>
        </p:nvSpPr>
        <p:spPr>
          <a:xfrm>
            <a:off x="6146078" y="4975117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9A984D7-EDDC-A82A-3261-FD7A2667CD9C}"/>
              </a:ext>
            </a:extLst>
          </p:cNvPr>
          <p:cNvSpPr/>
          <p:nvPr/>
        </p:nvSpPr>
        <p:spPr>
          <a:xfrm>
            <a:off x="6146078" y="5824388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61D658-79FE-013A-99BF-A4B7AF3638CB}"/>
              </a:ext>
            </a:extLst>
          </p:cNvPr>
          <p:cNvSpPr txBox="1"/>
          <p:nvPr/>
        </p:nvSpPr>
        <p:spPr>
          <a:xfrm>
            <a:off x="6506068" y="313064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331C82-40CB-F0D2-3581-76D3A39C39FA}"/>
              </a:ext>
            </a:extLst>
          </p:cNvPr>
          <p:cNvSpPr txBox="1"/>
          <p:nvPr/>
        </p:nvSpPr>
        <p:spPr>
          <a:xfrm>
            <a:off x="6506068" y="402297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9E8B46-511D-8BD1-FA72-6A7F6A1FA4A3}"/>
              </a:ext>
            </a:extLst>
          </p:cNvPr>
          <p:cNvSpPr txBox="1"/>
          <p:nvPr/>
        </p:nvSpPr>
        <p:spPr>
          <a:xfrm>
            <a:off x="6506068" y="491529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8C3005-A534-4428-FC4E-7CED6B77BA83}"/>
              </a:ext>
            </a:extLst>
          </p:cNvPr>
          <p:cNvSpPr txBox="1"/>
          <p:nvPr/>
        </p:nvSpPr>
        <p:spPr>
          <a:xfrm>
            <a:off x="6506068" y="574432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2" name="Google Shape;115;p19">
            <a:extLst>
              <a:ext uri="{FF2B5EF4-FFF2-40B4-BE49-F238E27FC236}">
                <a16:creationId xmlns:a16="http://schemas.microsoft.com/office/drawing/2014/main" id="{AC81D6D1-E527-087D-14B3-21E039A8DD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9244" y="2958016"/>
            <a:ext cx="4663130" cy="28510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B49912-EA1F-F49B-BEB2-7A1041792F07}"/>
              </a:ext>
            </a:extLst>
          </p:cNvPr>
          <p:cNvSpPr/>
          <p:nvPr/>
        </p:nvSpPr>
        <p:spPr>
          <a:xfrm>
            <a:off x="1282050" y="5840965"/>
            <a:ext cx="2247028" cy="65557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B28CD2-D76D-407A-3D6F-40F115D5F409}"/>
              </a:ext>
            </a:extLst>
          </p:cNvPr>
          <p:cNvSpPr/>
          <p:nvPr/>
        </p:nvSpPr>
        <p:spPr>
          <a:xfrm>
            <a:off x="3605618" y="5847763"/>
            <a:ext cx="2255781" cy="65557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23486-F9E6-968D-DAB3-5279D1802DC7}"/>
              </a:ext>
            </a:extLst>
          </p:cNvPr>
          <p:cNvSpPr txBox="1"/>
          <p:nvPr/>
        </p:nvSpPr>
        <p:spPr>
          <a:xfrm>
            <a:off x="1671612" y="5989736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성장판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 닫힘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2D0089-1229-726D-991C-565C3098E38D}"/>
              </a:ext>
            </a:extLst>
          </p:cNvPr>
          <p:cNvSpPr txBox="1"/>
          <p:nvPr/>
        </p:nvSpPr>
        <p:spPr>
          <a:xfrm>
            <a:off x="3962009" y="5996534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성장판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 열림</a:t>
            </a:r>
          </a:p>
        </p:txBody>
      </p: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2392A25F-ED8C-158E-FECB-AE22A3BE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28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751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F01FF4-8D7A-11E4-2353-781925221E26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19596" y="67848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2B6075-862D-0C6C-55AE-C490CA3EB69A}"/>
              </a:ext>
            </a:extLst>
          </p:cNvPr>
          <p:cNvSpPr txBox="1"/>
          <p:nvPr/>
        </p:nvSpPr>
        <p:spPr>
          <a:xfrm>
            <a:off x="6175893" y="2227762"/>
            <a:ext cx="50443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객체 탐지로 찾은 좌표의 </a:t>
            </a:r>
            <a:r>
              <a:rPr lang="en-US" altLang="ko-KR" sz="19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Crop Image</a:t>
            </a:r>
            <a:endParaRPr lang="ko-KR" altLang="en-US" sz="1900" dirty="0">
              <a:solidFill>
                <a:srgbClr val="242D3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F084C-813C-95DB-390F-4C8548EDDCF4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429A3-242B-2ED4-10F7-955D893413FC}"/>
              </a:ext>
            </a:extLst>
          </p:cNvPr>
          <p:cNvSpPr txBox="1"/>
          <p:nvPr/>
        </p:nvSpPr>
        <p:spPr>
          <a:xfrm>
            <a:off x="1065583" y="2188383"/>
            <a:ext cx="10935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gender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age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BA_mean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img_path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57B87-E01C-1F86-1F77-6A1AFD2CBD6E}"/>
              </a:ext>
            </a:extLst>
          </p:cNvPr>
          <p:cNvSpPr txBox="1"/>
          <p:nvPr/>
        </p:nvSpPr>
        <p:spPr>
          <a:xfrm>
            <a:off x="1065583" y="4357244"/>
            <a:ext cx="998991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CARPAL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TMCP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MMCP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LMCP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MPIP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LPIP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11447-2298-DA69-8A53-181540D71DFE}"/>
              </a:ext>
            </a:extLst>
          </p:cNvPr>
          <p:cNvSpPr txBox="1"/>
          <p:nvPr/>
        </p:nvSpPr>
        <p:spPr>
          <a:xfrm>
            <a:off x="2621393" y="2188383"/>
            <a:ext cx="300114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성별에 따른 고유 번호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성별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실제나이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전문가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명이 판단한 골연령의 평균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완료된 이미지 경로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3344D-6113-CE33-15DC-DB9E482C75B0}"/>
              </a:ext>
            </a:extLst>
          </p:cNvPr>
          <p:cNvSpPr txBox="1"/>
          <p:nvPr/>
        </p:nvSpPr>
        <p:spPr>
          <a:xfrm>
            <a:off x="2621393" y="4003301"/>
            <a:ext cx="1952779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좌표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x,y,w,h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1: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엄지 첫번째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 첫번째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 첫번째 관절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엄지 두번째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 두번째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 두번째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E0E965-9DB2-184C-3A7D-290190199D04}"/>
              </a:ext>
            </a:extLst>
          </p:cNvPr>
          <p:cNvCxnSpPr>
            <a:cxnSpLocks/>
          </p:cNvCxnSpPr>
          <p:nvPr/>
        </p:nvCxnSpPr>
        <p:spPr>
          <a:xfrm>
            <a:off x="1095885" y="2508448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1BC218-435D-EAEE-0BC3-83A73372F189}"/>
              </a:ext>
            </a:extLst>
          </p:cNvPr>
          <p:cNvCxnSpPr>
            <a:cxnSpLocks/>
          </p:cNvCxnSpPr>
          <p:nvPr/>
        </p:nvCxnSpPr>
        <p:spPr>
          <a:xfrm>
            <a:off x="1095885" y="283200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E4DC4D-917B-7433-0822-E5FFE8B158B1}"/>
              </a:ext>
            </a:extLst>
          </p:cNvPr>
          <p:cNvCxnSpPr>
            <a:cxnSpLocks/>
          </p:cNvCxnSpPr>
          <p:nvPr/>
        </p:nvCxnSpPr>
        <p:spPr>
          <a:xfrm>
            <a:off x="1095885" y="3155562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83FC87-C3CD-30E2-87A8-AB1F240D7DD1}"/>
              </a:ext>
            </a:extLst>
          </p:cNvPr>
          <p:cNvCxnSpPr>
            <a:cxnSpLocks/>
          </p:cNvCxnSpPr>
          <p:nvPr/>
        </p:nvCxnSpPr>
        <p:spPr>
          <a:xfrm>
            <a:off x="1095885" y="3479118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127C12F-4017-208F-B3A2-0F888C223A6E}"/>
              </a:ext>
            </a:extLst>
          </p:cNvPr>
          <p:cNvCxnSpPr>
            <a:cxnSpLocks/>
          </p:cNvCxnSpPr>
          <p:nvPr/>
        </p:nvCxnSpPr>
        <p:spPr>
          <a:xfrm>
            <a:off x="1095885" y="466080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9E90E0-4CA6-FA31-266D-999C5A40C4AB}"/>
              </a:ext>
            </a:extLst>
          </p:cNvPr>
          <p:cNvCxnSpPr>
            <a:cxnSpLocks/>
          </p:cNvCxnSpPr>
          <p:nvPr/>
        </p:nvCxnSpPr>
        <p:spPr>
          <a:xfrm>
            <a:off x="1095885" y="497873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20F6B3C-3A5A-17C7-709A-F243E5F29357}"/>
              </a:ext>
            </a:extLst>
          </p:cNvPr>
          <p:cNvCxnSpPr>
            <a:cxnSpLocks/>
          </p:cNvCxnSpPr>
          <p:nvPr/>
        </p:nvCxnSpPr>
        <p:spPr>
          <a:xfrm>
            <a:off x="1095885" y="529666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873ACFB-763D-195B-DECC-967E19094A1B}"/>
              </a:ext>
            </a:extLst>
          </p:cNvPr>
          <p:cNvCxnSpPr>
            <a:cxnSpLocks/>
          </p:cNvCxnSpPr>
          <p:nvPr/>
        </p:nvCxnSpPr>
        <p:spPr>
          <a:xfrm>
            <a:off x="1095885" y="561459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6759F67-1B69-F480-D651-F320F6C631C5}"/>
              </a:ext>
            </a:extLst>
          </p:cNvPr>
          <p:cNvCxnSpPr>
            <a:cxnSpLocks/>
          </p:cNvCxnSpPr>
          <p:nvPr/>
        </p:nvCxnSpPr>
        <p:spPr>
          <a:xfrm>
            <a:off x="1095885" y="593252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2D3624-DA88-EF2E-36A8-75CA98EDCD21}"/>
              </a:ext>
            </a:extLst>
          </p:cNvPr>
          <p:cNvCxnSpPr>
            <a:cxnSpLocks/>
          </p:cNvCxnSpPr>
          <p:nvPr/>
        </p:nvCxnSpPr>
        <p:spPr>
          <a:xfrm>
            <a:off x="1095885" y="6250454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853004A-5B15-C190-9211-ACFFD253A775}"/>
              </a:ext>
            </a:extLst>
          </p:cNvPr>
          <p:cNvCxnSpPr>
            <a:cxnSpLocks/>
          </p:cNvCxnSpPr>
          <p:nvPr/>
        </p:nvCxnSpPr>
        <p:spPr>
          <a:xfrm>
            <a:off x="1065583" y="4357244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E331304-D1D0-8B57-A138-473306E2C75F}"/>
              </a:ext>
            </a:extLst>
          </p:cNvPr>
          <p:cNvCxnSpPr>
            <a:cxnSpLocks/>
          </p:cNvCxnSpPr>
          <p:nvPr/>
        </p:nvCxnSpPr>
        <p:spPr>
          <a:xfrm>
            <a:off x="1065583" y="3943270"/>
            <a:ext cx="4437156" cy="0"/>
          </a:xfrm>
          <a:prstGeom prst="line">
            <a:avLst/>
          </a:prstGeom>
          <a:ln w="2857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232469-5BD4-6463-0E05-CFB178943B8E}"/>
              </a:ext>
            </a:extLst>
          </p:cNvPr>
          <p:cNvGrpSpPr/>
          <p:nvPr/>
        </p:nvGrpSpPr>
        <p:grpSpPr>
          <a:xfrm>
            <a:off x="6227445" y="2652279"/>
            <a:ext cx="4304230" cy="3761508"/>
            <a:chOff x="6382112" y="2586407"/>
            <a:chExt cx="4304230" cy="376150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6499A08-C0D0-456D-DE92-3C518100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2112" y="2586407"/>
              <a:ext cx="2600325" cy="29337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36CC412-3AE4-A09A-0643-03D86D02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005"/>
            <a:stretch/>
          </p:blipFill>
          <p:spPr>
            <a:xfrm>
              <a:off x="8686092" y="2675650"/>
              <a:ext cx="2000250" cy="245730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8A4B746-5D75-6477-FF1B-8211899A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2602" y="5134871"/>
              <a:ext cx="1952625" cy="8286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21FB872-8EAD-10AD-0834-66DFE1C0A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" t="-436" r="-5" b="74648"/>
            <a:stretch/>
          </p:blipFill>
          <p:spPr>
            <a:xfrm>
              <a:off x="6441930" y="5502947"/>
              <a:ext cx="2000250" cy="844968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F338EF-8900-6871-9083-CB14835FDE22}"/>
              </a:ext>
            </a:extLst>
          </p:cNvPr>
          <p:cNvSpPr/>
          <p:nvPr/>
        </p:nvSpPr>
        <p:spPr>
          <a:xfrm>
            <a:off x="838230" y="1755888"/>
            <a:ext cx="2889709" cy="402480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888A3-DA1A-9A34-2549-5C0CEF05FDD1}"/>
              </a:ext>
            </a:extLst>
          </p:cNvPr>
          <p:cNvSpPr txBox="1"/>
          <p:nvPr/>
        </p:nvSpPr>
        <p:spPr>
          <a:xfrm>
            <a:off x="985979" y="1760944"/>
            <a:ext cx="2699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200" dirty="0"/>
              <a:t>Data Information</a:t>
            </a:r>
            <a:endParaRPr lang="ko-KR" altLang="en-US" sz="22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6E25768-89FA-82FE-0989-15FDF16DAF26}"/>
              </a:ext>
            </a:extLst>
          </p:cNvPr>
          <p:cNvCxnSpPr>
            <a:cxnSpLocks/>
          </p:cNvCxnSpPr>
          <p:nvPr/>
        </p:nvCxnSpPr>
        <p:spPr>
          <a:xfrm>
            <a:off x="2328805" y="2158368"/>
            <a:ext cx="8605282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0A9BF6D-3CD7-8D05-7B96-54FCC78EEC5A}"/>
              </a:ext>
            </a:extLst>
          </p:cNvPr>
          <p:cNvSpPr/>
          <p:nvPr/>
        </p:nvSpPr>
        <p:spPr>
          <a:xfrm>
            <a:off x="5933601" y="2614113"/>
            <a:ext cx="5041595" cy="7494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7152299-29F4-8ACD-5718-090D00CA5EB0}"/>
              </a:ext>
            </a:extLst>
          </p:cNvPr>
          <p:cNvCxnSpPr>
            <a:cxnSpLocks/>
          </p:cNvCxnSpPr>
          <p:nvPr/>
        </p:nvCxnSpPr>
        <p:spPr>
          <a:xfrm flipH="1" flipV="1">
            <a:off x="5940728" y="2163437"/>
            <a:ext cx="23828" cy="4532909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61E4BA6-8018-45D2-8E92-3FE461D02475}"/>
              </a:ext>
            </a:extLst>
          </p:cNvPr>
          <p:cNvSpPr/>
          <p:nvPr/>
        </p:nvSpPr>
        <p:spPr>
          <a:xfrm>
            <a:off x="5095990" y="4080454"/>
            <a:ext cx="1122448" cy="208635"/>
          </a:xfrm>
          <a:prstGeom prst="rightArrow">
            <a:avLst>
              <a:gd name="adj1" fmla="val 50000"/>
              <a:gd name="adj2" fmla="val 97895"/>
            </a:avLst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6F62DE-FE1A-BABC-0C89-D161209BD2C5}"/>
              </a:ext>
            </a:extLst>
          </p:cNvPr>
          <p:cNvSpPr txBox="1"/>
          <p:nvPr/>
        </p:nvSpPr>
        <p:spPr>
          <a:xfrm>
            <a:off x="6004128" y="6359126"/>
            <a:ext cx="529323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사이즈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r>
              <a:rPr lang="ko-KR" altLang="en-US" sz="120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224 x 224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150 x 150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손가락 관절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50 x 50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C558FDA-0EE8-DA9C-7AA3-ED8D6A75D59A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8070DDD-FAC8-F748-2FE5-4AC73E420F8A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6B9310-6E4C-25C0-FE63-F8F12F71333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8" name="슬라이드 번호 개체 틀 439">
            <a:extLst>
              <a:ext uri="{FF2B5EF4-FFF2-40B4-BE49-F238E27FC236}">
                <a16:creationId xmlns:a16="http://schemas.microsoft.com/office/drawing/2014/main" id="{5C3333EC-E9DE-4C2B-7AA8-ECF51DD6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29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518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71CCE2F-2F50-0DA4-15F6-3CCD60048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6" y="3067757"/>
            <a:ext cx="2189496" cy="24049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895916" y="1169909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 선정</a:t>
            </a:r>
          </a:p>
        </p:txBody>
      </p:sp>
      <p:sp>
        <p:nvSpPr>
          <p:cNvPr id="2" name="Google Shape;102;p18">
            <a:extLst>
              <a:ext uri="{FF2B5EF4-FFF2-40B4-BE49-F238E27FC236}">
                <a16:creationId xmlns:a16="http://schemas.microsoft.com/office/drawing/2014/main" id="{91BFD49A-BEC5-4895-DEBD-090A04171400}"/>
              </a:ext>
            </a:extLst>
          </p:cNvPr>
          <p:cNvSpPr txBox="1">
            <a:spLocks/>
          </p:cNvSpPr>
          <p:nvPr/>
        </p:nvSpPr>
        <p:spPr>
          <a:xfrm>
            <a:off x="796026" y="196013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4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TW3 </a:t>
            </a:r>
            <a:r>
              <a:rPr lang="ko-KR" altLang="en-US" sz="24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 적용 후 </a:t>
            </a:r>
            <a:r>
              <a:rPr lang="en-US" altLang="ko-KR" sz="24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TJ-Net </a:t>
            </a:r>
            <a:r>
              <a:rPr lang="ko-KR" altLang="en-US" sz="24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</a:t>
            </a:r>
          </a:p>
        </p:txBody>
      </p:sp>
      <p:sp>
        <p:nvSpPr>
          <p:cNvPr id="3" name="Google Shape;103;p18">
            <a:extLst>
              <a:ext uri="{FF2B5EF4-FFF2-40B4-BE49-F238E27FC236}">
                <a16:creationId xmlns:a16="http://schemas.microsoft.com/office/drawing/2014/main" id="{AFD26920-DB49-50A4-5A6F-9F06933E35AD}"/>
              </a:ext>
            </a:extLst>
          </p:cNvPr>
          <p:cNvSpPr txBox="1"/>
          <p:nvPr/>
        </p:nvSpPr>
        <p:spPr>
          <a:xfrm>
            <a:off x="3530667" y="2988232"/>
            <a:ext cx="7320161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Aft>
                <a:spcPts val="600"/>
              </a:spcAft>
              <a:buNone/>
            </a:pPr>
            <a:r>
              <a:rPr lang="ko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TJ-Net은 이미지의 특징을 학습하면서, 이미지의 특정 영역에 더 많은 </a:t>
            </a:r>
            <a:r>
              <a:rPr lang="ko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중요도</a:t>
            </a:r>
            <a:r>
              <a:rPr lang="ko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부여하여 골연령을 추정</a:t>
            </a:r>
            <a:endParaRPr dirty="0">
              <a:solidFill>
                <a:srgbClr val="37415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lvl="0" indent="0" algn="l" rtl="0">
              <a:spcAft>
                <a:spcPts val="600"/>
              </a:spcAft>
              <a:buNone/>
            </a:pPr>
            <a:r>
              <a:rPr lang="ko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위해 TJ-Net은 </a:t>
            </a:r>
            <a:r>
              <a:rPr lang="en-US" altLang="ko" dirty="0">
                <a:solidFill>
                  <a:srgbClr val="37415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</a:t>
            </a:r>
            <a:r>
              <a:rPr lang="ko" dirty="0">
                <a:solidFill>
                  <a:srgbClr val="37415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elf-attention mechanism</a:t>
            </a:r>
            <a:r>
              <a:rPr lang="ko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사용</a:t>
            </a:r>
            <a:endParaRPr dirty="0">
              <a:solidFill>
                <a:srgbClr val="37415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447DAE-27E9-B29A-B2DA-268C85346AC9}"/>
              </a:ext>
            </a:extLst>
          </p:cNvPr>
          <p:cNvSpPr/>
          <p:nvPr/>
        </p:nvSpPr>
        <p:spPr>
          <a:xfrm>
            <a:off x="796026" y="2478185"/>
            <a:ext cx="10307011" cy="3465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6021F-41A4-7433-FFBB-03FAE0424B23}"/>
              </a:ext>
            </a:extLst>
          </p:cNvPr>
          <p:cNvSpPr txBox="1"/>
          <p:nvPr/>
        </p:nvSpPr>
        <p:spPr>
          <a:xfrm>
            <a:off x="887156" y="251696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중요도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225104-E8F7-228C-F357-9FB60D3619DD}"/>
              </a:ext>
            </a:extLst>
          </p:cNvPr>
          <p:cNvSpPr txBox="1"/>
          <p:nvPr/>
        </p:nvSpPr>
        <p:spPr>
          <a:xfrm>
            <a:off x="1867724" y="251696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가중치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AE4EF5-B918-E88F-39D6-BA012B8D50D6}"/>
              </a:ext>
            </a:extLst>
          </p:cNvPr>
          <p:cNvSpPr txBox="1"/>
          <p:nvPr/>
        </p:nvSpPr>
        <p:spPr>
          <a:xfrm>
            <a:off x="5426726" y="4211798"/>
            <a:ext cx="610512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Aft>
                <a:spcPts val="400"/>
              </a:spcAft>
              <a:buSzPts val="1300"/>
            </a:pPr>
            <a:r>
              <a:rPr lang="en-US" altLang="ko-KR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Self-attention mechanism: </a:t>
            </a:r>
          </a:p>
          <a:p>
            <a:pPr lvl="0" algn="l" rtl="0">
              <a:spcAft>
                <a:spcPts val="400"/>
              </a:spcAft>
              <a:buSzPts val="1300"/>
            </a:pP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데이터의 다른 위치에 대한 </a:t>
            </a:r>
            <a:r>
              <a:rPr lang="ko-KR" altLang="en-US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상대적인 중요도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계산</a:t>
            </a:r>
            <a:r>
              <a:rPr lang="en-US" altLang="ko-KR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lvl="0" algn="l" rtl="0">
              <a:spcAft>
                <a:spcPts val="400"/>
              </a:spcAft>
              <a:buSzPts val="1300"/>
            </a:pP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특징 </a:t>
            </a:r>
            <a:r>
              <a:rPr lang="ko-KR" altLang="en-US" dirty="0" err="1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맵의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각 위치를 </a:t>
            </a:r>
            <a:r>
              <a:rPr lang="ko-KR" altLang="en-US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가중치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조정</a:t>
            </a:r>
            <a:endParaRPr lang="en-US" altLang="ko-KR" dirty="0">
              <a:solidFill>
                <a:srgbClr val="37415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algn="l" rtl="0">
              <a:spcAft>
                <a:spcPts val="400"/>
              </a:spcAft>
              <a:buSzPts val="1300"/>
            </a:pPr>
            <a:r>
              <a:rPr lang="ko-KR" altLang="en-US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특징 </a:t>
            </a:r>
            <a:r>
              <a:rPr lang="ko-KR" altLang="en-US" dirty="0" err="1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맵의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중요한 영역에 더 많은 관심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F52448-2A94-078B-5A51-455F3C049563}"/>
              </a:ext>
            </a:extLst>
          </p:cNvPr>
          <p:cNvSpPr txBox="1"/>
          <p:nvPr/>
        </p:nvSpPr>
        <p:spPr>
          <a:xfrm>
            <a:off x="3811861" y="5840889"/>
            <a:ext cx="722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ko-KR" altLang="en-US" dirty="0">
                <a:solidFill>
                  <a:srgbClr val="FF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중요도</a:t>
            </a:r>
            <a:r>
              <a:rPr lang="en-US" altLang="ko-KR" dirty="0">
                <a:solidFill>
                  <a:srgbClr val="FF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FF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가중치 →  </a:t>
            </a:r>
            <a:r>
              <a:rPr lang="ko-KR" altLang="en-US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가중치 설정 시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비교적 정확도와 일관성이 높은 </a:t>
            </a:r>
            <a:r>
              <a:rPr lang="en-US" altLang="ko-KR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TW3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E737B04-9043-857D-04ED-1578B903EF6A}"/>
              </a:ext>
            </a:extLst>
          </p:cNvPr>
          <p:cNvCxnSpPr>
            <a:cxnSpLocks/>
          </p:cNvCxnSpPr>
          <p:nvPr/>
        </p:nvCxnSpPr>
        <p:spPr>
          <a:xfrm>
            <a:off x="3686629" y="4157753"/>
            <a:ext cx="7416408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CBC7BF-D9A0-3D56-D1B2-A3561393E01E}"/>
              </a:ext>
            </a:extLst>
          </p:cNvPr>
          <p:cNvSpPr/>
          <p:nvPr/>
        </p:nvSpPr>
        <p:spPr>
          <a:xfrm>
            <a:off x="725756" y="5652535"/>
            <a:ext cx="10307011" cy="83193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36AFD4-41F5-2DB3-B614-B341C398B41F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1E0CDA-EDC7-D050-C105-1D14704901D7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439">
            <a:extLst>
              <a:ext uri="{FF2B5EF4-FFF2-40B4-BE49-F238E27FC236}">
                <a16:creationId xmlns:a16="http://schemas.microsoft.com/office/drawing/2014/main" id="{6CF88CFA-DAB6-CFE4-DA57-08869B1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CD363-B0A2-6175-DF17-5A7EB7856AA5}"/>
              </a:ext>
            </a:extLst>
          </p:cNvPr>
          <p:cNvSpPr txBox="1"/>
          <p:nvPr/>
        </p:nvSpPr>
        <p:spPr>
          <a:xfrm>
            <a:off x="1648161" y="678483"/>
            <a:ext cx="305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구축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TJ-Net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6ADF00-9F71-DE71-269B-D1CE30F96BB3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8416258-D166-C14A-B740-DFA42B261469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D6DA3C-28EA-9D78-3C5A-F99075203BB7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75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706C7D-8C6A-88A2-596F-42E847D6694C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48161" y="678483"/>
            <a:ext cx="3626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구축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TJ-Net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구조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4BF08-30C1-FBE9-851F-CAE4472F0DC5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600914-B433-4AEE-BD67-7581D8676563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0EE2E1-235F-5A02-3015-5211DC98CD0D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D7C5E2-F536-CCFB-0B0D-88DD5B148102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52B7A0E-D53E-5DA4-A770-F15FA2026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01" y="1784312"/>
            <a:ext cx="9503347" cy="4877696"/>
          </a:xfrm>
          <a:prstGeom prst="rect">
            <a:avLst/>
          </a:prstGeom>
        </p:spPr>
      </p:pic>
      <p:sp>
        <p:nvSpPr>
          <p:cNvPr id="7" name="슬라이드 번호 개체 틀 439">
            <a:extLst>
              <a:ext uri="{FF2B5EF4-FFF2-40B4-BE49-F238E27FC236}">
                <a16:creationId xmlns:a16="http://schemas.microsoft.com/office/drawing/2014/main" id="{A4B9070D-0906-D3DF-375A-FC73D8BD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31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66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91C395-B414-A067-51ED-0C38E8639094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48161" y="678483"/>
            <a:ext cx="3626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구축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TJ-Net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구조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4BF08-30C1-FBE9-851F-CAE4472F0DC5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600914-B433-4AEE-BD67-7581D8676563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0EE2E1-235F-5A02-3015-5211DC98CD0D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D7C5E2-F536-CCFB-0B0D-88DD5B148102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4E00C884-0F92-1E8B-E17C-C21B9BD7A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8" y="1794806"/>
            <a:ext cx="9937623" cy="4806432"/>
          </a:xfrm>
          <a:prstGeom prst="rect">
            <a:avLst/>
          </a:prstGeom>
        </p:spPr>
      </p:pic>
      <p:sp>
        <p:nvSpPr>
          <p:cNvPr id="108" name="슬라이드 번호 개체 틀 439">
            <a:extLst>
              <a:ext uri="{FF2B5EF4-FFF2-40B4-BE49-F238E27FC236}">
                <a16:creationId xmlns:a16="http://schemas.microsoft.com/office/drawing/2014/main" id="{EBB01196-8E3F-0297-6EFE-130CF0C0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01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012682-16E2-E8E7-CDC1-54D17665B926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56684" y="678483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학습 결과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75C25-A1EC-F851-6D95-777D4BF66315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C5E78-699A-97F5-A30C-C0060D8130DB}"/>
              </a:ext>
            </a:extLst>
          </p:cNvPr>
          <p:cNvSpPr txBox="1"/>
          <p:nvPr/>
        </p:nvSpPr>
        <p:spPr>
          <a:xfrm>
            <a:off x="858127" y="1957477"/>
            <a:ext cx="105669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activation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059418-86F5-9FF9-319F-8AE79B518CB4}"/>
              </a:ext>
            </a:extLst>
          </p:cNvPr>
          <p:cNvSpPr txBox="1"/>
          <p:nvPr/>
        </p:nvSpPr>
        <p:spPr>
          <a:xfrm>
            <a:off x="2611044" y="1957477"/>
            <a:ext cx="930063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optimizer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Nadam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SGD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RMSProp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Adam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Adamax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AdamW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Nadam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8AEBE-6CAD-C870-CEB9-A8BC45C0F1E3}"/>
              </a:ext>
            </a:extLst>
          </p:cNvPr>
          <p:cNvSpPr txBox="1"/>
          <p:nvPr/>
        </p:nvSpPr>
        <p:spPr>
          <a:xfrm>
            <a:off x="1747542" y="1957477"/>
            <a:ext cx="965329" cy="457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activation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tanh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swish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tanh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swish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6C749-38DE-B620-690D-3B79A2DD015A}"/>
              </a:ext>
            </a:extLst>
          </p:cNvPr>
          <p:cNvSpPr txBox="1"/>
          <p:nvPr/>
        </p:nvSpPr>
        <p:spPr>
          <a:xfrm>
            <a:off x="5043788" y="1957477"/>
            <a:ext cx="12986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activation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8FDAF-E4D6-0C20-AED8-51090B3D6D8A}"/>
              </a:ext>
            </a:extLst>
          </p:cNvPr>
          <p:cNvSpPr txBox="1"/>
          <p:nvPr/>
        </p:nvSpPr>
        <p:spPr>
          <a:xfrm>
            <a:off x="6796704" y="1957477"/>
            <a:ext cx="930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optimizer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Nadam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626BD-32D1-FC27-3005-9CBA09C31245}"/>
              </a:ext>
            </a:extLst>
          </p:cNvPr>
          <p:cNvSpPr txBox="1"/>
          <p:nvPr/>
        </p:nvSpPr>
        <p:spPr>
          <a:xfrm>
            <a:off x="5933202" y="1957477"/>
            <a:ext cx="96532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activation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tanh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swish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tanh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swish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EBEB15-FC13-9003-8CAF-9627DE154066}"/>
              </a:ext>
            </a:extLst>
          </p:cNvPr>
          <p:cNvSpPr txBox="1"/>
          <p:nvPr/>
        </p:nvSpPr>
        <p:spPr>
          <a:xfrm>
            <a:off x="3615684" y="2145432"/>
            <a:ext cx="635110" cy="417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mse</a:t>
            </a:r>
            <a:endParaRPr lang="en-US" altLang="ko-KR" sz="1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0.372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0.324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0.337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0.324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0.328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0.269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0.814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0.970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0.524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0.414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0.517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0.484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0.366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0.274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0.293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0.282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0.433</a:t>
            </a:r>
            <a:endParaRPr lang="ko-KR" altLang="en-US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C639-050E-5EFC-1560-D0DBB9037716}"/>
              </a:ext>
            </a:extLst>
          </p:cNvPr>
          <p:cNvSpPr txBox="1"/>
          <p:nvPr/>
        </p:nvSpPr>
        <p:spPr>
          <a:xfrm>
            <a:off x="4324711" y="2145432"/>
            <a:ext cx="635110" cy="417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mae</a:t>
            </a:r>
            <a:endParaRPr lang="en-US" altLang="ko-KR" sz="1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0.471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0.438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0.453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0.456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0.470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0.403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0.755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0.737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0.575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0.575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0.559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0.485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0.401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0.435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0.419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7C4FCC-EAD9-F718-CA26-F449F2B3640D}"/>
              </a:ext>
            </a:extLst>
          </p:cNvPr>
          <p:cNvSpPr txBox="1"/>
          <p:nvPr/>
        </p:nvSpPr>
        <p:spPr>
          <a:xfrm>
            <a:off x="7759896" y="2145432"/>
            <a:ext cx="636713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mse</a:t>
            </a:r>
            <a:endParaRPr lang="en-US" altLang="ko-KR" sz="1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0.670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0.403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0.892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0.605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0.642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0.443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0.436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0.386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0.341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0.302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0.399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0.346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0F2E4-F3A0-3D6F-10C4-793F3B48B69F}"/>
              </a:ext>
            </a:extLst>
          </p:cNvPr>
          <p:cNvSpPr txBox="1"/>
          <p:nvPr/>
        </p:nvSpPr>
        <p:spPr>
          <a:xfrm>
            <a:off x="8468923" y="2145432"/>
            <a:ext cx="635110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mae</a:t>
            </a:r>
            <a:endParaRPr lang="en-US" altLang="ko-KR" sz="1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0.638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0.488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0.738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0.616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0.607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0.527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0.499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0.457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0.409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0.470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34A4DCA-8762-BD65-95EC-C25F9CB8F8A3}"/>
              </a:ext>
            </a:extLst>
          </p:cNvPr>
          <p:cNvCxnSpPr>
            <a:cxnSpLocks/>
          </p:cNvCxnSpPr>
          <p:nvPr/>
        </p:nvCxnSpPr>
        <p:spPr>
          <a:xfrm>
            <a:off x="5939080" y="2652340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9CB0D09-D6F4-8923-7951-4A8C31898490}"/>
              </a:ext>
            </a:extLst>
          </p:cNvPr>
          <p:cNvCxnSpPr>
            <a:cxnSpLocks/>
          </p:cNvCxnSpPr>
          <p:nvPr/>
        </p:nvCxnSpPr>
        <p:spPr>
          <a:xfrm>
            <a:off x="5939080" y="2853318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A913E1D-9651-8767-860B-C82F2F0C69CE}"/>
              </a:ext>
            </a:extLst>
          </p:cNvPr>
          <p:cNvCxnSpPr>
            <a:cxnSpLocks/>
          </p:cNvCxnSpPr>
          <p:nvPr/>
        </p:nvCxnSpPr>
        <p:spPr>
          <a:xfrm>
            <a:off x="5939080" y="3054295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323E469-887C-8B27-918D-7BA2F988A639}"/>
              </a:ext>
            </a:extLst>
          </p:cNvPr>
          <p:cNvCxnSpPr>
            <a:cxnSpLocks/>
          </p:cNvCxnSpPr>
          <p:nvPr/>
        </p:nvCxnSpPr>
        <p:spPr>
          <a:xfrm>
            <a:off x="5939080" y="3255272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1685882-75B3-3BA0-F2CA-F7DF3E106513}"/>
              </a:ext>
            </a:extLst>
          </p:cNvPr>
          <p:cNvCxnSpPr>
            <a:cxnSpLocks/>
          </p:cNvCxnSpPr>
          <p:nvPr/>
        </p:nvCxnSpPr>
        <p:spPr>
          <a:xfrm>
            <a:off x="5939080" y="3456247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3933B52-B173-3058-9F66-B6A95A4F9751}"/>
              </a:ext>
            </a:extLst>
          </p:cNvPr>
          <p:cNvCxnSpPr>
            <a:cxnSpLocks/>
          </p:cNvCxnSpPr>
          <p:nvPr/>
        </p:nvCxnSpPr>
        <p:spPr>
          <a:xfrm>
            <a:off x="5939080" y="4044607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6A8F9B7-20A1-29FC-53AD-325F5EF471CA}"/>
              </a:ext>
            </a:extLst>
          </p:cNvPr>
          <p:cNvCxnSpPr>
            <a:cxnSpLocks/>
          </p:cNvCxnSpPr>
          <p:nvPr/>
        </p:nvCxnSpPr>
        <p:spPr>
          <a:xfrm>
            <a:off x="5939080" y="4245585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D6C76DA-B727-ECB0-4A9A-EA0FD146268C}"/>
              </a:ext>
            </a:extLst>
          </p:cNvPr>
          <p:cNvCxnSpPr>
            <a:cxnSpLocks/>
          </p:cNvCxnSpPr>
          <p:nvPr/>
        </p:nvCxnSpPr>
        <p:spPr>
          <a:xfrm>
            <a:off x="5939080" y="4446562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271FE28-FD71-A8DC-7E55-2A594C9CBD7B}"/>
              </a:ext>
            </a:extLst>
          </p:cNvPr>
          <p:cNvCxnSpPr>
            <a:cxnSpLocks/>
          </p:cNvCxnSpPr>
          <p:nvPr/>
        </p:nvCxnSpPr>
        <p:spPr>
          <a:xfrm>
            <a:off x="5939080" y="4647539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64958C4-AB4C-3987-09CE-6484AF2A3E24}"/>
              </a:ext>
            </a:extLst>
          </p:cNvPr>
          <p:cNvCxnSpPr>
            <a:cxnSpLocks/>
          </p:cNvCxnSpPr>
          <p:nvPr/>
        </p:nvCxnSpPr>
        <p:spPr>
          <a:xfrm>
            <a:off x="5939080" y="4848514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901E269-2437-4B75-4B6B-D0C3933D5807}"/>
              </a:ext>
            </a:extLst>
          </p:cNvPr>
          <p:cNvSpPr/>
          <p:nvPr/>
        </p:nvSpPr>
        <p:spPr>
          <a:xfrm>
            <a:off x="5053021" y="2448619"/>
            <a:ext cx="4120596" cy="1300909"/>
          </a:xfrm>
          <a:prstGeom prst="rect">
            <a:avLst/>
          </a:prstGeom>
          <a:noFill/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5EDBE27-FFB3-B3D9-FE8B-310ED2538216}"/>
              </a:ext>
            </a:extLst>
          </p:cNvPr>
          <p:cNvSpPr/>
          <p:nvPr/>
        </p:nvSpPr>
        <p:spPr>
          <a:xfrm>
            <a:off x="5053021" y="3793156"/>
            <a:ext cx="4120596" cy="1300909"/>
          </a:xfrm>
          <a:prstGeom prst="rect">
            <a:avLst/>
          </a:prstGeom>
          <a:noFill/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66217D0-8F0F-CEED-E00E-B9ABC8E2ED49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CD02848-14D6-3168-4B84-39B4B47D623D}"/>
              </a:ext>
            </a:extLst>
          </p:cNvPr>
          <p:cNvCxnSpPr>
            <a:cxnSpLocks/>
          </p:cNvCxnSpPr>
          <p:nvPr/>
        </p:nvCxnSpPr>
        <p:spPr>
          <a:xfrm>
            <a:off x="814993" y="6557484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B03689E-0579-5279-C59D-F423A2080252}"/>
              </a:ext>
            </a:extLst>
          </p:cNvPr>
          <p:cNvSpPr/>
          <p:nvPr/>
        </p:nvSpPr>
        <p:spPr>
          <a:xfrm>
            <a:off x="9244085" y="2400293"/>
            <a:ext cx="1763281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79549F-FD96-6E3E-5726-2022C2531D58}"/>
              </a:ext>
            </a:extLst>
          </p:cNvPr>
          <p:cNvSpPr txBox="1"/>
          <p:nvPr/>
        </p:nvSpPr>
        <p:spPr>
          <a:xfrm>
            <a:off x="9313669" y="250020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검증 지표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D79EC36-3F0E-960D-BDF1-9E46BDA6C677}"/>
              </a:ext>
            </a:extLst>
          </p:cNvPr>
          <p:cNvCxnSpPr>
            <a:cxnSpLocks/>
          </p:cNvCxnSpPr>
          <p:nvPr/>
        </p:nvCxnSpPr>
        <p:spPr>
          <a:xfrm flipV="1">
            <a:off x="9252931" y="2417101"/>
            <a:ext cx="0" cy="4086976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B4AEC38-0869-3CFF-61EB-9B37E55A69BF}"/>
              </a:ext>
            </a:extLst>
          </p:cNvPr>
          <p:cNvSpPr txBox="1"/>
          <p:nvPr/>
        </p:nvSpPr>
        <p:spPr>
          <a:xfrm>
            <a:off x="9280180" y="2903091"/>
            <a:ext cx="175258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loss :</a:t>
            </a:r>
            <a:r>
              <a:rPr lang="ko-KR" altLang="en-US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b="1" dirty="0" err="1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mse</a:t>
            </a:r>
            <a:endParaRPr lang="en-US" altLang="ko-KR" sz="1600" b="1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회귀 예측을 하기 때문에 손실 값으로 평가를 하게 되며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en-US" altLang="ko-KR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MSE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ko-KR" altLang="en-US" sz="1400" i="0" u="sng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오차의 민감도</a:t>
            </a:r>
            <a:r>
              <a:rPr lang="ko-KR" altLang="en-US" sz="140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높이기 때문에 회귀예측 평가 시 중요한 평가 지표로 사용</a:t>
            </a:r>
            <a:endParaRPr lang="en-US" altLang="ko-KR" sz="1400" i="0" dirty="0">
              <a:solidFill>
                <a:srgbClr val="212529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400" dirty="0">
              <a:solidFill>
                <a:srgbClr val="FF00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b="1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metrics: </a:t>
            </a:r>
            <a:r>
              <a:rPr lang="en-US" altLang="ko-KR" sz="1600" b="1" i="0" dirty="0" err="1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mae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600" b="1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MAE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진수로 표기되므로 평가 결과를 확인 시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sz="1400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직관적으로 오차범위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알 수 있어 보조적으로 평가에 사용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350BD7-BEF6-BDA1-1FE1-E69C8168549E}"/>
              </a:ext>
            </a:extLst>
          </p:cNvPr>
          <p:cNvGrpSpPr/>
          <p:nvPr/>
        </p:nvGrpSpPr>
        <p:grpSpPr>
          <a:xfrm>
            <a:off x="858128" y="1957477"/>
            <a:ext cx="8233559" cy="4318179"/>
            <a:chOff x="858128" y="1957477"/>
            <a:chExt cx="8233559" cy="431817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40B712B-6054-0DE5-BE6D-CE0E95BC2AE4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2637761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D0C6A32-CBBC-2D42-6C77-442585C6A40E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2838739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45ECCA1-3D58-0D05-8CE6-AB5ECD0DF94B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039717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631A8BD-1BC3-BD38-A4BF-0C4F44F17455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240695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856035-FB7F-5D12-0834-967C4A6ED2D0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441673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5036CF-3157-B246-D2AE-89742E8E1667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642651"/>
              <a:ext cx="3230637" cy="0"/>
            </a:xfrm>
            <a:prstGeom prst="line">
              <a:avLst/>
            </a:prstGeom>
            <a:ln w="12700">
              <a:solidFill>
                <a:srgbClr val="7D788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156E1DA-4FB0-C837-B5C9-88850C0AB27D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843629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52DB93A-DC98-19F1-3EE3-939F4D7AA6B3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4044607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9F8F37E-0387-CF21-0947-516FA8B32D43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4245584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9000139-0CD8-B7B3-312C-92D93AB51317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4446561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48DE45D-4D38-9AB2-7725-02CD2FE72461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5224754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207300F-3A99-A31A-95C8-7ACB04EBE20E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5425732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411F15B-50D9-2ED1-C87B-226467AD358F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5626709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16561C1-1408-5D8A-C826-85CE141BCE0F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5827686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A5D3B9-BF97-0E12-457C-C78D4F6B2B23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6028661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F9ED294-1D7E-3B2B-8904-200A09A6E268}"/>
                </a:ext>
              </a:extLst>
            </p:cNvPr>
            <p:cNvCxnSpPr>
              <a:cxnSpLocks/>
            </p:cNvCxnSpPr>
            <p:nvPr/>
          </p:nvCxnSpPr>
          <p:spPr>
            <a:xfrm>
              <a:off x="858128" y="2417101"/>
              <a:ext cx="4031353" cy="0"/>
            </a:xfrm>
            <a:prstGeom prst="line">
              <a:avLst/>
            </a:prstGeom>
            <a:ln w="28575">
              <a:solidFill>
                <a:srgbClr val="7D788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FC7B3F3-5A00-248B-F295-DC5D7284F93E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34" y="2417101"/>
              <a:ext cx="4031353" cy="0"/>
            </a:xfrm>
            <a:prstGeom prst="line">
              <a:avLst/>
            </a:prstGeom>
            <a:ln w="28575">
              <a:solidFill>
                <a:srgbClr val="7D788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931F44D-5313-650E-1D3F-BDF63F115AE3}"/>
                </a:ext>
              </a:extLst>
            </p:cNvPr>
            <p:cNvSpPr/>
            <p:nvPr/>
          </p:nvSpPr>
          <p:spPr>
            <a:xfrm>
              <a:off x="858128" y="2448850"/>
              <a:ext cx="4120596" cy="2320287"/>
            </a:xfrm>
            <a:prstGeom prst="rect">
              <a:avLst/>
            </a:prstGeom>
            <a:noFill/>
            <a:ln w="12700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01713A2-A18D-3C64-3109-83D9C4B1CC3A}"/>
                </a:ext>
              </a:extLst>
            </p:cNvPr>
            <p:cNvSpPr/>
            <p:nvPr/>
          </p:nvSpPr>
          <p:spPr>
            <a:xfrm>
              <a:off x="862509" y="4800885"/>
              <a:ext cx="4120596" cy="1470139"/>
            </a:xfrm>
            <a:prstGeom prst="rect">
              <a:avLst/>
            </a:prstGeom>
            <a:noFill/>
            <a:ln w="12700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9A86B12-47E2-A4AC-99B0-B71990325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0242" y="2448619"/>
              <a:ext cx="0" cy="3820452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FB5F054-35F1-DA26-F36E-5506B37E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112" y="2448619"/>
              <a:ext cx="0" cy="3820452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B2CD439-06CC-3D09-C310-C8BBEE408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6507" y="2448619"/>
              <a:ext cx="0" cy="3820452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6D9B6B1-7596-EDD5-27D0-9E14FDF17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0794" y="2448619"/>
              <a:ext cx="0" cy="3820452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1DFFE697-F32B-B8F7-0961-A64FA99BA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902" y="2448620"/>
              <a:ext cx="0" cy="2618678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F3CCFD2-5003-0A8A-4154-677C59400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0772" y="2448620"/>
              <a:ext cx="0" cy="2618678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F32F872-BF9F-91BF-3382-32657CE41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2167" y="2448620"/>
              <a:ext cx="0" cy="2618678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A2E9AE7-746D-E5A0-BA4F-3BC077F8B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38244" y="2463800"/>
              <a:ext cx="16817" cy="2603498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50531C53-7CEF-2E94-F294-845DDCA9A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8302" y="1957477"/>
              <a:ext cx="0" cy="4318179"/>
            </a:xfrm>
            <a:prstGeom prst="line">
              <a:avLst/>
            </a:prstGeom>
            <a:ln w="285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28B32E24-C75A-B056-0630-5409D0AD2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128" y="1957477"/>
              <a:ext cx="0" cy="4318179"/>
            </a:xfrm>
            <a:prstGeom prst="line">
              <a:avLst/>
            </a:prstGeom>
            <a:ln w="285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1152940-EF2A-1037-145E-98452FE88B46}"/>
                </a:ext>
              </a:extLst>
            </p:cNvPr>
            <p:cNvSpPr/>
            <p:nvPr/>
          </p:nvSpPr>
          <p:spPr>
            <a:xfrm>
              <a:off x="3489982" y="5423262"/>
              <a:ext cx="1562775" cy="203447"/>
            </a:xfrm>
            <a:prstGeom prst="roundRect">
              <a:avLst>
                <a:gd name="adj" fmla="val 35699"/>
              </a:avLst>
            </a:prstGeom>
            <a:solidFill>
              <a:srgbClr val="FF00F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4C5125F5-70B6-D1AA-F1C3-A515CA1F0D16}"/>
                </a:ext>
              </a:extLst>
            </p:cNvPr>
            <p:cNvSpPr/>
            <p:nvPr/>
          </p:nvSpPr>
          <p:spPr>
            <a:xfrm>
              <a:off x="3490398" y="3441075"/>
              <a:ext cx="1562775" cy="203447"/>
            </a:xfrm>
            <a:prstGeom prst="roundRect">
              <a:avLst>
                <a:gd name="adj" fmla="val 35699"/>
              </a:avLst>
            </a:prstGeom>
            <a:solidFill>
              <a:srgbClr val="FF00F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9AC153CC-4E31-4514-21A1-647DD0CD3857}"/>
              </a:ext>
            </a:extLst>
          </p:cNvPr>
          <p:cNvSpPr txBox="1"/>
          <p:nvPr/>
        </p:nvSpPr>
        <p:spPr>
          <a:xfrm>
            <a:off x="5792053" y="5103376"/>
            <a:ext cx="3430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기본 값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Nadam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</a:t>
            </a:r>
          </a:p>
          <a:p>
            <a:pPr algn="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Epochs : 50 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4C69BB4-7E83-CE57-9842-D22D98DB8C0A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571658A-42E6-4C31-E44C-5A39F7FE7D0D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48F8B0-79C9-5916-6A84-620F12019E65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56201F2F-26B1-9B7F-0521-0BF1E438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33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08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19E9DDC-6A62-8F47-3463-0F50CAA8DEB6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56684" y="678483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학습 결과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75C25-A1EC-F851-6D95-777D4BF66315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66217D0-8F0F-CEED-E00E-B9ABC8E2ED49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CD02848-14D6-3168-4B84-39B4B47D623D}"/>
              </a:ext>
            </a:extLst>
          </p:cNvPr>
          <p:cNvCxnSpPr>
            <a:cxnSpLocks/>
          </p:cNvCxnSpPr>
          <p:nvPr/>
        </p:nvCxnSpPr>
        <p:spPr>
          <a:xfrm>
            <a:off x="814993" y="6558800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4C69BB4-7E83-CE57-9842-D22D98DB8C0A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571658A-42E6-4C31-E44C-5A39F7FE7D0D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48F8B0-79C9-5916-6A84-620F12019E65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1947117-579F-2209-EB7C-37C02EEC2F53}"/>
              </a:ext>
            </a:extLst>
          </p:cNvPr>
          <p:cNvSpPr/>
          <p:nvPr/>
        </p:nvSpPr>
        <p:spPr>
          <a:xfrm>
            <a:off x="2261563" y="6048012"/>
            <a:ext cx="266275" cy="222913"/>
          </a:xfrm>
          <a:prstGeom prst="rightArrow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E72330-7D76-69D3-5ABF-BDDC039E3AAF}"/>
              </a:ext>
            </a:extLst>
          </p:cNvPr>
          <p:cNvSpPr txBox="1"/>
          <p:nvPr/>
        </p:nvSpPr>
        <p:spPr>
          <a:xfrm>
            <a:off x="2643997" y="5982497"/>
            <a:ext cx="871333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Layer activation: </a:t>
            </a:r>
            <a:r>
              <a:rPr lang="en-US" altLang="ko-KR" sz="1700" dirty="0" err="1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ReLU</a:t>
            </a:r>
            <a:r>
              <a:rPr lang="en-US" altLang="ko-KR" sz="17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</a:t>
            </a:r>
            <a:r>
              <a:rPr lang="en-US" altLang="ko-KR" sz="17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en-US" altLang="ko-KR" sz="17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</a:t>
            </a:r>
            <a:r>
              <a:rPr lang="en-US" altLang="ko-KR" sz="17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 activation: </a:t>
            </a:r>
            <a:r>
              <a:rPr lang="en-US" altLang="ko-KR" sz="17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swish   /   </a:t>
            </a:r>
            <a:r>
              <a:rPr lang="en-US" altLang="ko-KR" sz="17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 optimizer: </a:t>
            </a:r>
            <a:r>
              <a:rPr lang="en-US" altLang="ko-KR" sz="1700" dirty="0" err="1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Nadam</a:t>
            </a:r>
            <a:endParaRPr lang="ko-KR" altLang="en-US" sz="1700" dirty="0">
              <a:solidFill>
                <a:srgbClr val="FF00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8119C0-5156-2C0D-C3C0-8756601B3566}"/>
              </a:ext>
            </a:extLst>
          </p:cNvPr>
          <p:cNvSpPr txBox="1"/>
          <p:nvPr/>
        </p:nvSpPr>
        <p:spPr>
          <a:xfrm>
            <a:off x="1140536" y="5974802"/>
            <a:ext cx="11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최적 모델</a:t>
            </a:r>
          </a:p>
        </p:txBody>
      </p: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56201F2F-26B1-9B7F-0521-0BF1E438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8D2AD-38F5-C2C8-B3AE-5D5FE08C9472}"/>
              </a:ext>
            </a:extLst>
          </p:cNvPr>
          <p:cNvSpPr txBox="1"/>
          <p:nvPr/>
        </p:nvSpPr>
        <p:spPr>
          <a:xfrm>
            <a:off x="902764" y="2735653"/>
            <a:ext cx="30357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표본의 나이를 구분하여 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학습한 결과 비교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구분 이유</a:t>
            </a:r>
            <a:endParaRPr lang="en-US" altLang="ko-KR" sz="1600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청소년기의 자료가 비교적 적음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유아기엔 관절의 급격한 성장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  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이루어지므로 학습 시 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F4B72-E50A-AEC9-CB7A-753ED2ECE6F5}"/>
              </a:ext>
            </a:extLst>
          </p:cNvPr>
          <p:cNvSpPr/>
          <p:nvPr/>
        </p:nvSpPr>
        <p:spPr>
          <a:xfrm>
            <a:off x="867003" y="1982283"/>
            <a:ext cx="3059396" cy="705677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7FCD3-3373-D333-48E9-BEFF69E1E6EB}"/>
              </a:ext>
            </a:extLst>
          </p:cNvPr>
          <p:cNvSpPr txBox="1"/>
          <p:nvPr/>
        </p:nvSpPr>
        <p:spPr>
          <a:xfrm>
            <a:off x="879041" y="1970044"/>
            <a:ext cx="3035745" cy="73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 나이구분</a:t>
            </a:r>
            <a:endParaRPr lang="en-US" altLang="ko-KR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spcAft>
                <a:spcPts val="700"/>
              </a:spcAft>
            </a:pP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유아기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소아기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청소년기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439753-824E-2A11-B5E1-5014404BDBE8}"/>
              </a:ext>
            </a:extLst>
          </p:cNvPr>
          <p:cNvCxnSpPr>
            <a:cxnSpLocks/>
          </p:cNvCxnSpPr>
          <p:nvPr/>
        </p:nvCxnSpPr>
        <p:spPr>
          <a:xfrm>
            <a:off x="980666" y="2333005"/>
            <a:ext cx="2887574" cy="0"/>
          </a:xfrm>
          <a:prstGeom prst="line">
            <a:avLst/>
          </a:prstGeom>
          <a:ln w="9525">
            <a:solidFill>
              <a:srgbClr val="EDEDE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81588F-3252-FE2A-2CC4-255C0AB59A65}"/>
              </a:ext>
            </a:extLst>
          </p:cNvPr>
          <p:cNvGrpSpPr/>
          <p:nvPr/>
        </p:nvGrpSpPr>
        <p:grpSpPr>
          <a:xfrm>
            <a:off x="7698622" y="2802190"/>
            <a:ext cx="2622108" cy="1184940"/>
            <a:chOff x="8253184" y="5074707"/>
            <a:chExt cx="2622108" cy="118494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F3F3546-25FA-154C-68CE-D25EBDD68309}"/>
                </a:ext>
              </a:extLst>
            </p:cNvPr>
            <p:cNvSpPr/>
            <p:nvPr/>
          </p:nvSpPr>
          <p:spPr>
            <a:xfrm>
              <a:off x="8253184" y="5355101"/>
              <a:ext cx="2622101" cy="31207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00C6691-050D-B4B1-4719-A8481E407772}"/>
                </a:ext>
              </a:extLst>
            </p:cNvPr>
            <p:cNvSpPr/>
            <p:nvPr/>
          </p:nvSpPr>
          <p:spPr>
            <a:xfrm>
              <a:off x="8253184" y="5947569"/>
              <a:ext cx="2622101" cy="31207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6C5335-3BBC-22FC-77A1-1CCC695FD179}"/>
                </a:ext>
              </a:extLst>
            </p:cNvPr>
            <p:cNvSpPr txBox="1"/>
            <p:nvPr/>
          </p:nvSpPr>
          <p:spPr>
            <a:xfrm>
              <a:off x="8253184" y="5074707"/>
              <a:ext cx="806631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유아기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소아기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청소년기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3CEEF55-D0FE-7482-F2AA-004A75B56B27}"/>
                </a:ext>
              </a:extLst>
            </p:cNvPr>
            <p:cNvSpPr txBox="1"/>
            <p:nvPr/>
          </p:nvSpPr>
          <p:spPr>
            <a:xfrm>
              <a:off x="9163045" y="5074707"/>
              <a:ext cx="774571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MSE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0.0896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0.0620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0.1204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0DE5E9-CEF4-9CD4-541F-9ECCFBA55404}"/>
                </a:ext>
              </a:extLst>
            </p:cNvPr>
            <p:cNvSpPr txBox="1"/>
            <p:nvPr/>
          </p:nvSpPr>
          <p:spPr>
            <a:xfrm>
              <a:off x="10105529" y="5074707"/>
              <a:ext cx="769763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MAE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0.2098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0.1728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0.2613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46B1F07-A4C0-CD58-E260-6B91E58EB92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343" y="5074707"/>
              <a:ext cx="0" cy="1184936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5240C44-32A6-98D6-6AD8-98D465BFAF3F}"/>
                </a:ext>
              </a:extLst>
            </p:cNvPr>
            <p:cNvCxnSpPr>
              <a:cxnSpLocks/>
            </p:cNvCxnSpPr>
            <p:nvPr/>
          </p:nvCxnSpPr>
          <p:spPr>
            <a:xfrm>
              <a:off x="9073883" y="5074707"/>
              <a:ext cx="0" cy="1184936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32D517F-B4F3-A7D0-A27F-BF3F017862ED}"/>
              </a:ext>
            </a:extLst>
          </p:cNvPr>
          <p:cNvSpPr txBox="1"/>
          <p:nvPr/>
        </p:nvSpPr>
        <p:spPr>
          <a:xfrm>
            <a:off x="7674641" y="3988998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소아기</a:t>
            </a:r>
            <a:r>
              <a:rPr lang="en-US" altLang="ko-KR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표본이 가장 많고</a:t>
            </a:r>
            <a:r>
              <a:rPr lang="en-US" altLang="ko-KR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비교적 적은 나이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A94B4B3-492F-9EB2-426E-DAE1B5056EAE}"/>
              </a:ext>
            </a:extLst>
          </p:cNvPr>
          <p:cNvGrpSpPr/>
          <p:nvPr/>
        </p:nvGrpSpPr>
        <p:grpSpPr>
          <a:xfrm>
            <a:off x="7698615" y="4404905"/>
            <a:ext cx="2622108" cy="1184940"/>
            <a:chOff x="8253184" y="5074707"/>
            <a:chExt cx="2622108" cy="118494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6A8CE9F-8303-54CC-B3C3-2BA4E8A1B129}"/>
                </a:ext>
              </a:extLst>
            </p:cNvPr>
            <p:cNvSpPr/>
            <p:nvPr/>
          </p:nvSpPr>
          <p:spPr>
            <a:xfrm>
              <a:off x="8253184" y="5355101"/>
              <a:ext cx="2622101" cy="31207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54D8540-E7C6-2ED7-E115-A5513F76194D}"/>
                </a:ext>
              </a:extLst>
            </p:cNvPr>
            <p:cNvSpPr/>
            <p:nvPr/>
          </p:nvSpPr>
          <p:spPr>
            <a:xfrm>
              <a:off x="8253184" y="5947569"/>
              <a:ext cx="2622101" cy="31207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D8A18B6-7087-F5B8-B335-80FB8223D90B}"/>
                </a:ext>
              </a:extLst>
            </p:cNvPr>
            <p:cNvSpPr txBox="1"/>
            <p:nvPr/>
          </p:nvSpPr>
          <p:spPr>
            <a:xfrm>
              <a:off x="8253184" y="5074707"/>
              <a:ext cx="806631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유아기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소아기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청소년기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70A817C-4AC8-A81A-C513-40772D17259E}"/>
                </a:ext>
              </a:extLst>
            </p:cNvPr>
            <p:cNvSpPr txBox="1"/>
            <p:nvPr/>
          </p:nvSpPr>
          <p:spPr>
            <a:xfrm>
              <a:off x="9163045" y="5074707"/>
              <a:ext cx="774571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MSE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0.0826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0.0966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0.1145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A6B1BD5-F1C4-E508-EA6E-3126C2AC310C}"/>
                </a:ext>
              </a:extLst>
            </p:cNvPr>
            <p:cNvSpPr txBox="1"/>
            <p:nvPr/>
          </p:nvSpPr>
          <p:spPr>
            <a:xfrm>
              <a:off x="10105529" y="5074707"/>
              <a:ext cx="769763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MAE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0.1957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0.2401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0.2624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29CF53C0-BB52-A8C2-741E-1E2C3361AA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343" y="5074707"/>
              <a:ext cx="0" cy="1184936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D004E6C-2376-B0FA-BAA4-C7AA66C1A13A}"/>
                </a:ext>
              </a:extLst>
            </p:cNvPr>
            <p:cNvCxnSpPr>
              <a:cxnSpLocks/>
            </p:cNvCxnSpPr>
            <p:nvPr/>
          </p:nvCxnSpPr>
          <p:spPr>
            <a:xfrm>
              <a:off x="9073883" y="5074707"/>
              <a:ext cx="0" cy="1184936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877C918-39C2-BB81-5F3F-0519A85EDD58}"/>
              </a:ext>
            </a:extLst>
          </p:cNvPr>
          <p:cNvSpPr txBox="1"/>
          <p:nvPr/>
        </p:nvSpPr>
        <p:spPr>
          <a:xfrm>
            <a:off x="4986047" y="3248805"/>
            <a:ext cx="25909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 activation: 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ReLU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</a:p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 activation: </a:t>
            </a:r>
            <a:r>
              <a:rPr lang="en-US" altLang="ko-KR" sz="1600" dirty="0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swish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</a:p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 optimizer: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Nadam</a:t>
            </a:r>
            <a:endParaRPr lang="ko-KR" altLang="en-US" sz="1600" dirty="0">
              <a:solidFill>
                <a:srgbClr val="24292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0F2A7C1-D29E-FD74-2F6A-F6AAE633E04C}"/>
              </a:ext>
            </a:extLst>
          </p:cNvPr>
          <p:cNvSpPr txBox="1"/>
          <p:nvPr/>
        </p:nvSpPr>
        <p:spPr>
          <a:xfrm>
            <a:off x="4986040" y="4769256"/>
            <a:ext cx="25909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 activation: 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PReLU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</a:p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 activation: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selu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</a:p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 optimizer: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Nadam</a:t>
            </a:r>
            <a:endParaRPr lang="ko-KR" altLang="en-US" sz="1600" dirty="0">
              <a:solidFill>
                <a:srgbClr val="24292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7CE4CBB-AEF9-C7B1-6E0B-8573024EF371}"/>
              </a:ext>
            </a:extLst>
          </p:cNvPr>
          <p:cNvSpPr/>
          <p:nvPr/>
        </p:nvSpPr>
        <p:spPr>
          <a:xfrm>
            <a:off x="3858581" y="2656311"/>
            <a:ext cx="7174186" cy="4571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0902AC-3F16-72EE-49E8-1DF8835F5721}"/>
              </a:ext>
            </a:extLst>
          </p:cNvPr>
          <p:cNvCxnSpPr>
            <a:cxnSpLocks/>
          </p:cNvCxnSpPr>
          <p:nvPr/>
        </p:nvCxnSpPr>
        <p:spPr>
          <a:xfrm flipV="1">
            <a:off x="867003" y="1982283"/>
            <a:ext cx="0" cy="3617970"/>
          </a:xfrm>
          <a:prstGeom prst="line">
            <a:avLst/>
          </a:prstGeom>
          <a:ln w="571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DF4F045-D82F-5E60-C9B0-690A1ABC919A}"/>
              </a:ext>
            </a:extLst>
          </p:cNvPr>
          <p:cNvCxnSpPr>
            <a:cxnSpLocks/>
          </p:cNvCxnSpPr>
          <p:nvPr/>
        </p:nvCxnSpPr>
        <p:spPr>
          <a:xfrm flipV="1">
            <a:off x="3921844" y="2610435"/>
            <a:ext cx="0" cy="2989818"/>
          </a:xfrm>
          <a:prstGeom prst="line">
            <a:avLst/>
          </a:prstGeom>
          <a:ln w="28575">
            <a:solidFill>
              <a:srgbClr val="9A96A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2A30858-21D1-39AF-5C38-BB3A1F4E9701}"/>
              </a:ext>
            </a:extLst>
          </p:cNvPr>
          <p:cNvCxnSpPr>
            <a:cxnSpLocks/>
          </p:cNvCxnSpPr>
          <p:nvPr/>
        </p:nvCxnSpPr>
        <p:spPr>
          <a:xfrm>
            <a:off x="3921844" y="4291709"/>
            <a:ext cx="711092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37E8AFD-1F94-CD7A-C6A3-A767866B22AD}"/>
              </a:ext>
            </a:extLst>
          </p:cNvPr>
          <p:cNvGrpSpPr/>
          <p:nvPr/>
        </p:nvGrpSpPr>
        <p:grpSpPr>
          <a:xfrm>
            <a:off x="4130907" y="2794996"/>
            <a:ext cx="424424" cy="523220"/>
            <a:chOff x="1038301" y="1038519"/>
            <a:chExt cx="424424" cy="523220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6D1528B-3909-901B-9D9E-5D3E812D2FA5}"/>
                </a:ext>
              </a:extLst>
            </p:cNvPr>
            <p:cNvSpPr/>
            <p:nvPr/>
          </p:nvSpPr>
          <p:spPr>
            <a:xfrm>
              <a:off x="1038301" y="1056632"/>
              <a:ext cx="424424" cy="433987"/>
            </a:xfrm>
            <a:prstGeom prst="rect">
              <a:avLst/>
            </a:prstGeom>
            <a:solidFill>
              <a:srgbClr val="9A96A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16B75F3-F385-8A1F-3A1C-A08961C056C4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D53BA46-6024-64B5-7D17-C46A57E0E9E5}"/>
              </a:ext>
            </a:extLst>
          </p:cNvPr>
          <p:cNvGrpSpPr/>
          <p:nvPr/>
        </p:nvGrpSpPr>
        <p:grpSpPr>
          <a:xfrm>
            <a:off x="4130907" y="4433345"/>
            <a:ext cx="424424" cy="523220"/>
            <a:chOff x="1038301" y="1038519"/>
            <a:chExt cx="424424" cy="52322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1ED4392-C8E6-2B6B-A114-169669BD2A70}"/>
                </a:ext>
              </a:extLst>
            </p:cNvPr>
            <p:cNvSpPr/>
            <p:nvPr/>
          </p:nvSpPr>
          <p:spPr>
            <a:xfrm>
              <a:off x="1038301" y="1056632"/>
              <a:ext cx="424424" cy="433987"/>
            </a:xfrm>
            <a:prstGeom prst="rect">
              <a:avLst/>
            </a:prstGeom>
            <a:solidFill>
              <a:srgbClr val="9A96A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850E9B1-4E3D-5784-0E7B-099C69F374A6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9A541BC3-30CF-E5CE-1198-196175FEBEC1}"/>
              </a:ext>
            </a:extLst>
          </p:cNvPr>
          <p:cNvSpPr/>
          <p:nvPr/>
        </p:nvSpPr>
        <p:spPr>
          <a:xfrm>
            <a:off x="7676874" y="3435956"/>
            <a:ext cx="2622101" cy="212270"/>
          </a:xfrm>
          <a:prstGeom prst="roundRect">
            <a:avLst>
              <a:gd name="adj" fmla="val 35699"/>
            </a:avLst>
          </a:prstGeom>
          <a:solidFill>
            <a:srgbClr val="FF00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10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9F5539-B1A4-5C7E-0E09-4D21AEC92A1A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4531" y="67848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최적 모델의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E90B8-7F0E-39BC-0F4E-B469BC9F6DB6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AE550-C751-7382-37CC-F9364EB9B175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EA03A8-DE13-A851-0697-D0FBBB8C5C32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C95D92-A38A-BB8F-82FD-5652E114F76D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DD2878-CB7E-1F4E-B49F-5B16E88301A2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9B43CB0-4B5B-4C08-31B2-61E0AAF0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64" y="2456555"/>
            <a:ext cx="4069153" cy="40263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1CC337-E70E-0A9A-29F8-1C9B992A2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03" y="2470555"/>
            <a:ext cx="4283319" cy="40477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F48D42-201B-A194-B057-B9757BF18FE7}"/>
              </a:ext>
            </a:extLst>
          </p:cNvPr>
          <p:cNvSpPr txBox="1"/>
          <p:nvPr/>
        </p:nvSpPr>
        <p:spPr>
          <a:xfrm>
            <a:off x="2005372" y="1988091"/>
            <a:ext cx="9027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 activation: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ReLU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/  Dense activation: </a:t>
            </a:r>
            <a:r>
              <a:rPr lang="en-US" altLang="ko-KR" sz="1600" dirty="0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swish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/  Model optimizer: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Nadam</a:t>
            </a:r>
            <a:endParaRPr lang="ko-KR" altLang="en-US" sz="1600" dirty="0">
              <a:solidFill>
                <a:srgbClr val="24292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EB3EEFD-D085-0FD5-897E-0CD118150341}"/>
              </a:ext>
            </a:extLst>
          </p:cNvPr>
          <p:cNvSpPr/>
          <p:nvPr/>
        </p:nvSpPr>
        <p:spPr>
          <a:xfrm>
            <a:off x="4794849" y="2456554"/>
            <a:ext cx="963799" cy="4026319"/>
          </a:xfrm>
          <a:prstGeom prst="roundRect">
            <a:avLst>
              <a:gd name="adj" fmla="val 15066"/>
            </a:avLst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77E41-ABCE-F956-3805-5CA2973D97FC}"/>
              </a:ext>
            </a:extLst>
          </p:cNvPr>
          <p:cNvSpPr/>
          <p:nvPr/>
        </p:nvSpPr>
        <p:spPr>
          <a:xfrm>
            <a:off x="796026" y="2348325"/>
            <a:ext cx="10307011" cy="67601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383948-57E3-EF23-76F3-0D4BB7E5BE67}"/>
              </a:ext>
            </a:extLst>
          </p:cNvPr>
          <p:cNvSpPr/>
          <p:nvPr/>
        </p:nvSpPr>
        <p:spPr>
          <a:xfrm>
            <a:off x="796026" y="1966115"/>
            <a:ext cx="2889709" cy="402480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584495-06C1-948D-8746-25C41558088E}"/>
              </a:ext>
            </a:extLst>
          </p:cNvPr>
          <p:cNvSpPr txBox="1"/>
          <p:nvPr/>
        </p:nvSpPr>
        <p:spPr>
          <a:xfrm>
            <a:off x="929707" y="1971171"/>
            <a:ext cx="2699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2200" dirty="0"/>
              <a:t>최적 모델 학습 결과</a:t>
            </a:r>
          </a:p>
        </p:txBody>
      </p:sp>
      <p:sp>
        <p:nvSpPr>
          <p:cNvPr id="8" name="슬라이드 번호 개체 틀 439">
            <a:extLst>
              <a:ext uri="{FF2B5EF4-FFF2-40B4-BE49-F238E27FC236}">
                <a16:creationId xmlns:a16="http://schemas.microsoft.com/office/drawing/2014/main" id="{4456A394-7ADF-E896-8364-064AD029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A679AC-8044-011E-08D9-A4F7DE8BE6F5}"/>
              </a:ext>
            </a:extLst>
          </p:cNvPr>
          <p:cNvSpPr/>
          <p:nvPr/>
        </p:nvSpPr>
        <p:spPr>
          <a:xfrm>
            <a:off x="9654818" y="2456554"/>
            <a:ext cx="963799" cy="4026319"/>
          </a:xfrm>
          <a:prstGeom prst="roundRect">
            <a:avLst>
              <a:gd name="adj" fmla="val 15066"/>
            </a:avLst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91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4423900" y="4093797"/>
              <a:ext cx="334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키 성장 예측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5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17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 성장 예측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4C52C-B9F1-7FBC-3F6A-DA0635D9314E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성장 도표의 </a:t>
            </a:r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L,M,S </a:t>
            </a:r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값을 통한 키 예측</a:t>
            </a:r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20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41E24A-7C2F-95ED-815F-80DACF4A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8" y="3049854"/>
            <a:ext cx="2634253" cy="33345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CBAB51-102E-4C3C-934C-3DC8BFCE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9" y="3042127"/>
            <a:ext cx="2634253" cy="3357382"/>
          </a:xfrm>
          <a:prstGeom prst="rect">
            <a:avLst/>
          </a:prstGeom>
        </p:spPr>
      </p:pic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98D5D143-C2F2-B975-9DFE-E4B678FC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37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CB510-2DC5-79DC-737D-E5BF96434727}"/>
              </a:ext>
            </a:extLst>
          </p:cNvPr>
          <p:cNvSpPr txBox="1"/>
          <p:nvPr/>
        </p:nvSpPr>
        <p:spPr>
          <a:xfrm>
            <a:off x="6853544" y="3135801"/>
            <a:ext cx="216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키 성장 예측 함수 </a:t>
            </a:r>
            <a:endParaRPr lang="en-US" altLang="ko-KR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42BED-D102-73A5-6C8E-AC7CD45D86C6}"/>
              </a:ext>
            </a:extLst>
          </p:cNvPr>
          <p:cNvSpPr txBox="1"/>
          <p:nvPr/>
        </p:nvSpPr>
        <p:spPr>
          <a:xfrm>
            <a:off x="6879366" y="5749288"/>
            <a:ext cx="27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GUI </a:t>
            </a:r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B4F1-25B0-E9CD-FA5D-B0BBBABB0CF1}"/>
              </a:ext>
            </a:extLst>
          </p:cNvPr>
          <p:cNvSpPr txBox="1"/>
          <p:nvPr/>
        </p:nvSpPr>
        <p:spPr>
          <a:xfrm>
            <a:off x="6879365" y="4015430"/>
            <a:ext cx="391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신장 예측 결과 및 성장 도표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68A9A-EDC5-A40E-BC5A-ECF3E052940F}"/>
              </a:ext>
            </a:extLst>
          </p:cNvPr>
          <p:cNvSpPr txBox="1"/>
          <p:nvPr/>
        </p:nvSpPr>
        <p:spPr>
          <a:xfrm>
            <a:off x="6879366" y="4895059"/>
            <a:ext cx="236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신장 곡선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36E740-B5A1-543C-FC51-89170F633C96}"/>
              </a:ext>
            </a:extLst>
          </p:cNvPr>
          <p:cNvCxnSpPr>
            <a:cxnSpLocks/>
          </p:cNvCxnSpPr>
          <p:nvPr/>
        </p:nvCxnSpPr>
        <p:spPr>
          <a:xfrm>
            <a:off x="6266075" y="2908300"/>
            <a:ext cx="0" cy="3632200"/>
          </a:xfrm>
          <a:prstGeom prst="line">
            <a:avLst/>
          </a:prstGeom>
          <a:ln w="57150">
            <a:solidFill>
              <a:srgbClr val="9A96A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46EAABDF-8459-55F9-697A-51231B304C00}"/>
              </a:ext>
            </a:extLst>
          </p:cNvPr>
          <p:cNvSpPr/>
          <p:nvPr/>
        </p:nvSpPr>
        <p:spPr>
          <a:xfrm>
            <a:off x="6146078" y="3200470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F001D7-D749-66E1-D837-55BA409A66DB}"/>
              </a:ext>
            </a:extLst>
          </p:cNvPr>
          <p:cNvSpPr/>
          <p:nvPr/>
        </p:nvSpPr>
        <p:spPr>
          <a:xfrm>
            <a:off x="6146078" y="4089719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0D7140A-7D1E-59D2-45C8-095BF59FD7D1}"/>
              </a:ext>
            </a:extLst>
          </p:cNvPr>
          <p:cNvSpPr/>
          <p:nvPr/>
        </p:nvSpPr>
        <p:spPr>
          <a:xfrm>
            <a:off x="6146078" y="4975117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5D92BD2-1E59-F386-6093-E490F6165C28}"/>
              </a:ext>
            </a:extLst>
          </p:cNvPr>
          <p:cNvSpPr/>
          <p:nvPr/>
        </p:nvSpPr>
        <p:spPr>
          <a:xfrm>
            <a:off x="6146078" y="5824388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75069B-100E-E571-1EBB-2F942FAF0795}"/>
              </a:ext>
            </a:extLst>
          </p:cNvPr>
          <p:cNvSpPr txBox="1"/>
          <p:nvPr/>
        </p:nvSpPr>
        <p:spPr>
          <a:xfrm>
            <a:off x="6506068" y="313064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B8C2-7F61-54FF-0134-86F4855E4BCD}"/>
              </a:ext>
            </a:extLst>
          </p:cNvPr>
          <p:cNvSpPr txBox="1"/>
          <p:nvPr/>
        </p:nvSpPr>
        <p:spPr>
          <a:xfrm>
            <a:off x="6506068" y="402297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2C170-9C0E-9AA1-C3DD-5F031939969E}"/>
              </a:ext>
            </a:extLst>
          </p:cNvPr>
          <p:cNvSpPr txBox="1"/>
          <p:nvPr/>
        </p:nvSpPr>
        <p:spPr>
          <a:xfrm>
            <a:off x="6506068" y="491529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EA65F5-C82E-8A00-4DA8-A306E3CA0813}"/>
              </a:ext>
            </a:extLst>
          </p:cNvPr>
          <p:cNvSpPr txBox="1"/>
          <p:nvPr/>
        </p:nvSpPr>
        <p:spPr>
          <a:xfrm>
            <a:off x="6506068" y="574432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9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5D605A-F714-C452-4A28-6C3954032715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 측정이란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선정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F00841-61B3-BABD-71A0-0C215B3B4A44}"/>
              </a:ext>
            </a:extLst>
          </p:cNvPr>
          <p:cNvSpPr txBox="1"/>
          <p:nvPr/>
        </p:nvSpPr>
        <p:spPr>
          <a:xfrm>
            <a:off x="880857" y="1955155"/>
            <a:ext cx="2157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선정 배경</a:t>
            </a:r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B4873647-BC1F-FC2B-3D5A-D3FED338AA64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A61CE-044C-5F13-2A30-FABC9459E23D}"/>
              </a:ext>
            </a:extLst>
          </p:cNvPr>
          <p:cNvSpPr txBox="1"/>
          <p:nvPr/>
        </p:nvSpPr>
        <p:spPr>
          <a:xfrm>
            <a:off x="880857" y="2824354"/>
            <a:ext cx="10053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유아 및 청소년기에 소아비만</a:t>
            </a:r>
            <a:r>
              <a:rPr lang="en-US" altLang="ko-KR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 조숙증과 같은 키 성장을 방해하는 질병의 발병률이 꾸준히 증가하는 추세</a:t>
            </a:r>
            <a:r>
              <a:rPr lang="en-US" altLang="ko-KR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  <a:endParaRPr lang="ko-KR" altLang="en-US" sz="1600" b="1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5" name="Google Shape;75;p16">
            <a:extLst>
              <a:ext uri="{FF2B5EF4-FFF2-40B4-BE49-F238E27FC236}">
                <a16:creationId xmlns:a16="http://schemas.microsoft.com/office/drawing/2014/main" id="{D3A558F8-3031-D2DB-D0FF-9D67DAF5B7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8957" y="3318512"/>
            <a:ext cx="5515661" cy="2644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Google Shape;76;p16" title="Points scored">
            <a:extLst>
              <a:ext uri="{FF2B5EF4-FFF2-40B4-BE49-F238E27FC236}">
                <a16:creationId xmlns:a16="http://schemas.microsoft.com/office/drawing/2014/main" id="{B8900273-A691-748C-3084-7275F07A96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686" y="3298780"/>
            <a:ext cx="4318213" cy="2644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Google Shape;78;p16">
            <a:extLst>
              <a:ext uri="{FF2B5EF4-FFF2-40B4-BE49-F238E27FC236}">
                <a16:creationId xmlns:a16="http://schemas.microsoft.com/office/drawing/2014/main" id="{BF57312C-821D-E752-7065-C21FC9AAF0C7}"/>
              </a:ext>
            </a:extLst>
          </p:cNvPr>
          <p:cNvSpPr txBox="1"/>
          <p:nvPr/>
        </p:nvSpPr>
        <p:spPr>
          <a:xfrm>
            <a:off x="2347073" y="6169632"/>
            <a:ext cx="77739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i="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아이들의 키성장과 성장호르몬 치료에 관심증</a:t>
            </a: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 및 키 성장 클리닉에 </a:t>
            </a:r>
            <a:r>
              <a:rPr lang="ko-KR" altLang="en-US" b="1" i="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대한 수요 증가</a:t>
            </a:r>
            <a:endParaRPr b="1" dirty="0">
              <a:highlight>
                <a:srgbClr val="F8DFE1"/>
              </a:highlight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7FB844D-57C2-E364-F1BF-FC9A9A5E9415}"/>
              </a:ext>
            </a:extLst>
          </p:cNvPr>
          <p:cNvSpPr/>
          <p:nvPr/>
        </p:nvSpPr>
        <p:spPr>
          <a:xfrm>
            <a:off x="2005433" y="6239589"/>
            <a:ext cx="341640" cy="286005"/>
          </a:xfrm>
          <a:prstGeom prst="rightArrow">
            <a:avLst/>
          </a:prstGeom>
          <a:noFill/>
          <a:ln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439">
            <a:extLst>
              <a:ext uri="{FF2B5EF4-FFF2-40B4-BE49-F238E27FC236}">
                <a16:creationId xmlns:a16="http://schemas.microsoft.com/office/drawing/2014/main" id="{BCB9474A-BB20-9DB2-CAD1-F9D6FB8A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927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A29EF8-29A3-8D5B-EC6C-BED991B8EED9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8623" y="67848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 성장 예측 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8C471-D24E-ABA3-9990-6C9FF4A9545B}"/>
              </a:ext>
            </a:extLst>
          </p:cNvPr>
          <p:cNvSpPr txBox="1"/>
          <p:nvPr/>
        </p:nvSpPr>
        <p:spPr>
          <a:xfrm>
            <a:off x="807883" y="2357793"/>
            <a:ext cx="58091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소아청소년의 성장 상태가 같은 성별과 연령 내에서 어떤 위치에 있는지 판단하여 비교</a:t>
            </a:r>
            <a:endParaRPr lang="en-US" altLang="ko-KR" sz="160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60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Cole</a:t>
            </a: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한쪽으로 쏠린 형태의 분포 값들을 정규분포로 변환하는 </a:t>
            </a:r>
            <a:endParaRPr lang="en-US" altLang="ko-KR" sz="160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Box-cox </a:t>
            </a:r>
            <a:r>
              <a:rPr lang="ko-KR" altLang="en-US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변환 기법을 응용</a:t>
            </a: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 성장 도표 값을 </a:t>
            </a:r>
            <a:r>
              <a:rPr lang="en-US" altLang="ko-KR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L,M,S </a:t>
            </a:r>
            <a:r>
              <a:rPr lang="ko-KR" altLang="en-US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</a:t>
            </a:r>
            <a:r>
              <a:rPr lang="ko-KR" altLang="en-US" sz="1600" b="1" i="0" u="none" strike="noStrike" dirty="0" err="1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모수의</a:t>
            </a:r>
            <a:r>
              <a:rPr lang="ko-KR" altLang="en-US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형태로 요약</a:t>
            </a: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하고 이를 통해 </a:t>
            </a:r>
            <a:r>
              <a:rPr lang="ko-KR" altLang="en-US" sz="1600" b="1" i="0" u="none" strike="noStrike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백분위수와 표준점수를 산출하는 방법</a:t>
            </a: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개발</a:t>
            </a:r>
            <a:r>
              <a:rPr lang="en-US" altLang="ko-KR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 </a:t>
            </a:r>
            <a:endParaRPr lang="ko-KR" altLang="en-US" sz="160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923BF-0EBA-D503-5FC6-8735AB5BBC49}"/>
              </a:ext>
            </a:extLst>
          </p:cNvPr>
          <p:cNvSpPr txBox="1"/>
          <p:nvPr/>
        </p:nvSpPr>
        <p:spPr>
          <a:xfrm>
            <a:off x="2381586" y="1869548"/>
            <a:ext cx="33907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2017 </a:t>
            </a:r>
            <a:r>
              <a:rPr lang="ko-KR" altLang="en-US" sz="1600" dirty="0" err="1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소아청소년성장도표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</a:t>
            </a:r>
            <a:endParaRPr lang="ko-KR" altLang="en-US" sz="160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A88F2-E317-8672-2078-F4FCC22F3DBD}"/>
              </a:ext>
            </a:extLst>
          </p:cNvPr>
          <p:cNvSpPr txBox="1"/>
          <p:nvPr/>
        </p:nvSpPr>
        <p:spPr>
          <a:xfrm>
            <a:off x="6827078" y="1802764"/>
            <a:ext cx="3144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키 성장 예측 함수 생성</a:t>
            </a:r>
            <a:endParaRPr lang="ko-KR" altLang="en-US" sz="2000" b="1" dirty="0">
              <a:solidFill>
                <a:srgbClr val="24292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92B87-486E-0CB3-04A8-BFE56D1CA577}"/>
              </a:ext>
            </a:extLst>
          </p:cNvPr>
          <p:cNvSpPr/>
          <p:nvPr/>
        </p:nvSpPr>
        <p:spPr>
          <a:xfrm>
            <a:off x="852416" y="4246828"/>
            <a:ext cx="633012" cy="585113"/>
          </a:xfrm>
          <a:prstGeom prst="rect">
            <a:avLst/>
          </a:prstGeom>
          <a:solidFill>
            <a:schemeClr val="bg1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L</a:t>
            </a:r>
            <a:endParaRPr lang="ko-KR" altLang="en-US" sz="2800" dirty="0">
              <a:solidFill>
                <a:srgbClr val="9A96A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FD3F27-C40E-4F03-0D29-A2E092683F85}"/>
              </a:ext>
            </a:extLst>
          </p:cNvPr>
          <p:cNvSpPr/>
          <p:nvPr/>
        </p:nvSpPr>
        <p:spPr>
          <a:xfrm>
            <a:off x="852416" y="4962929"/>
            <a:ext cx="633012" cy="585113"/>
          </a:xfrm>
          <a:prstGeom prst="rect">
            <a:avLst/>
          </a:prstGeom>
          <a:solidFill>
            <a:schemeClr val="bg1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M</a:t>
            </a:r>
            <a:endParaRPr lang="ko-KR" altLang="en-US" sz="2800" dirty="0">
              <a:solidFill>
                <a:srgbClr val="9A96A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546EB7-ED71-35E8-ADBD-F92B6F29F638}"/>
              </a:ext>
            </a:extLst>
          </p:cNvPr>
          <p:cNvSpPr/>
          <p:nvPr/>
        </p:nvSpPr>
        <p:spPr>
          <a:xfrm>
            <a:off x="852416" y="5701019"/>
            <a:ext cx="633012" cy="585113"/>
          </a:xfrm>
          <a:prstGeom prst="rect">
            <a:avLst/>
          </a:prstGeom>
          <a:solidFill>
            <a:schemeClr val="bg1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</a:t>
            </a:r>
            <a:endParaRPr lang="ko-KR" altLang="en-US" sz="2800" dirty="0">
              <a:solidFill>
                <a:srgbClr val="9A96A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B887B7-24E7-A806-D2A1-EEFCD2AE7918}"/>
              </a:ext>
            </a:extLst>
          </p:cNvPr>
          <p:cNvSpPr/>
          <p:nvPr/>
        </p:nvSpPr>
        <p:spPr>
          <a:xfrm>
            <a:off x="1604182" y="4261343"/>
            <a:ext cx="4995023" cy="60070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97D15-B4DA-601D-B7DD-01AD1F3C1C98}"/>
              </a:ext>
            </a:extLst>
          </p:cNvPr>
          <p:cNvSpPr txBox="1"/>
          <p:nvPr/>
        </p:nvSpPr>
        <p:spPr>
          <a:xfrm>
            <a:off x="1618697" y="4294383"/>
            <a:ext cx="4669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Box-Cox translation Power  </a:t>
            </a:r>
          </a:p>
          <a:p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데이터의 대칭성을 조정하기 위한 파라미터 </a:t>
            </a: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Lambda</a:t>
            </a: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의미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64FD66-1AE5-17C3-AF26-BF3D07B047AB}"/>
              </a:ext>
            </a:extLst>
          </p:cNvPr>
          <p:cNvSpPr/>
          <p:nvPr/>
        </p:nvSpPr>
        <p:spPr>
          <a:xfrm>
            <a:off x="1604182" y="4973091"/>
            <a:ext cx="4995023" cy="60070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8E558E-9B4B-9ACD-7F01-06F77D249C30}"/>
              </a:ext>
            </a:extLst>
          </p:cNvPr>
          <p:cNvSpPr/>
          <p:nvPr/>
        </p:nvSpPr>
        <p:spPr>
          <a:xfrm>
            <a:off x="1604182" y="5701019"/>
            <a:ext cx="4995023" cy="60070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9263D-D551-E258-A602-B34AF4BEC7A7}"/>
              </a:ext>
            </a:extLst>
          </p:cNvPr>
          <p:cNvSpPr txBox="1"/>
          <p:nvPr/>
        </p:nvSpPr>
        <p:spPr>
          <a:xfrm>
            <a:off x="1618697" y="4992577"/>
            <a:ext cx="35445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Median (</a:t>
            </a: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중앙값</a:t>
            </a: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데이터의 중위수를 나타내는 파라미터를 의미</a:t>
            </a:r>
            <a:endParaRPr lang="ko-KR" altLang="en-US" sz="150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DA0C4-2BDE-33F2-06B5-7947D2BB4B78}"/>
              </a:ext>
            </a:extLst>
          </p:cNvPr>
          <p:cNvSpPr txBox="1"/>
          <p:nvPr/>
        </p:nvSpPr>
        <p:spPr>
          <a:xfrm>
            <a:off x="1625123" y="5737272"/>
            <a:ext cx="4124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Coefficient of Variation (</a:t>
            </a: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변동계수</a:t>
            </a: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데이터의 변동성을 나타내는 파라미터 </a:t>
            </a: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Sigma</a:t>
            </a: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의미</a:t>
            </a:r>
            <a:endParaRPr lang="ko-KR" altLang="en-US" sz="150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6D5717-E8DF-6F2B-AD8B-56D338CA4E3C}"/>
                  </a:ext>
                </a:extLst>
              </p:cNvPr>
              <p:cNvSpPr txBox="1"/>
              <p:nvPr/>
            </p:nvSpPr>
            <p:spPr>
              <a:xfrm>
                <a:off x="6599206" y="3311415"/>
                <a:ext cx="4498712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LS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6D5717-E8DF-6F2B-AD8B-56D338CA4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06" y="3311415"/>
                <a:ext cx="4498712" cy="719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8AD526-1C4B-1A41-319D-6C5D9769BEAF}"/>
                  </a:ext>
                </a:extLst>
              </p:cNvPr>
              <p:cNvSpPr txBox="1"/>
              <p:nvPr/>
            </p:nvSpPr>
            <p:spPr>
              <a:xfrm>
                <a:off x="6530231" y="5034875"/>
                <a:ext cx="4498712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LS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p>
                              </m:sSup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8AD526-1C4B-1A41-319D-6C5D9769B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231" y="5034875"/>
                <a:ext cx="4498712" cy="719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415E8D-DABC-0484-5F75-C52B42B0A565}"/>
                  </a:ext>
                </a:extLst>
              </p:cNvPr>
              <p:cNvSpPr txBox="1"/>
              <p:nvPr/>
            </p:nvSpPr>
            <p:spPr>
              <a:xfrm>
                <a:off x="6707309" y="6130835"/>
                <a:ext cx="4498712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𝟏𝟖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𝟏𝟖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𝟏𝟖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𝟏𝟖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415E8D-DABC-0484-5F75-C52B42B0A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09" y="6130835"/>
                <a:ext cx="4498712" cy="320601"/>
              </a:xfrm>
              <a:prstGeom prst="rect">
                <a:avLst/>
              </a:prstGeom>
              <a:blipFill>
                <a:blip r:embed="rId4"/>
                <a:stretch>
                  <a:fillRect t="-3846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5BF099E-35FE-820B-81E1-5C7CED1F18D4}"/>
              </a:ext>
            </a:extLst>
          </p:cNvPr>
          <p:cNvSpPr txBox="1"/>
          <p:nvPr/>
        </p:nvSpPr>
        <p:spPr>
          <a:xfrm>
            <a:off x="6827078" y="2394032"/>
            <a:ext cx="442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en-US" altLang="ko-KR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L, M, S</a:t>
            </a:r>
            <a:r>
              <a:rPr lang="ko-KR" altLang="en-US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값은 성별</a:t>
            </a:r>
            <a:r>
              <a:rPr lang="en-US" altLang="ko-KR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연령별로 비교 대입</a:t>
            </a:r>
            <a:endParaRPr lang="ko-KR" altLang="en-US" dirty="0">
              <a:solidFill>
                <a:srgbClr val="24292F"/>
              </a:solidFill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5F48AF-20CD-0F6D-6BB0-B343EF2F28DC}"/>
              </a:ext>
            </a:extLst>
          </p:cNvPr>
          <p:cNvSpPr/>
          <p:nvPr/>
        </p:nvSpPr>
        <p:spPr>
          <a:xfrm>
            <a:off x="796026" y="2199308"/>
            <a:ext cx="10307011" cy="64533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5D85A5-D1C2-69EF-561A-AF02D8B05736}"/>
              </a:ext>
            </a:extLst>
          </p:cNvPr>
          <p:cNvSpPr txBox="1"/>
          <p:nvPr/>
        </p:nvSpPr>
        <p:spPr>
          <a:xfrm>
            <a:off x="809542" y="1802764"/>
            <a:ext cx="3144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키 성장 예측</a:t>
            </a:r>
            <a:endParaRPr lang="ko-KR" altLang="en-US" sz="2000" b="1" dirty="0">
              <a:solidFill>
                <a:srgbClr val="24292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" panose="0200050300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31B865-4D47-FD45-676B-0A9AB5863528}"/>
              </a:ext>
            </a:extLst>
          </p:cNvPr>
          <p:cNvSpPr/>
          <p:nvPr/>
        </p:nvSpPr>
        <p:spPr>
          <a:xfrm>
            <a:off x="6606709" y="4243697"/>
            <a:ext cx="4477957" cy="643755"/>
          </a:xfrm>
          <a:prstGeom prst="rect">
            <a:avLst/>
          </a:prstGeom>
          <a:solidFill>
            <a:srgbClr val="B9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498F2C-E8DF-D3C4-273C-75376C2AEBAB}"/>
              </a:ext>
            </a:extLst>
          </p:cNvPr>
          <p:cNvSpPr/>
          <p:nvPr/>
        </p:nvSpPr>
        <p:spPr>
          <a:xfrm>
            <a:off x="6606709" y="2793847"/>
            <a:ext cx="4477957" cy="345597"/>
          </a:xfrm>
          <a:prstGeom prst="rect">
            <a:avLst/>
          </a:prstGeom>
          <a:solidFill>
            <a:srgbClr val="B9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91C92A-2F67-FFFE-8819-BCE15802206D}"/>
                  </a:ext>
                </a:extLst>
              </p:cNvPr>
              <p:cNvSpPr txBox="1"/>
              <p:nvPr/>
            </p:nvSpPr>
            <p:spPr>
              <a:xfrm>
                <a:off x="6827078" y="2770112"/>
                <a:ext cx="4094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b="1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함수 </a:t>
                </a:r>
                <a:r>
                  <a:rPr lang="en-US" altLang="ko-KR" b="1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 </a:t>
                </a:r>
                <a:r>
                  <a:rPr lang="en-US" altLang="ko-KR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           </a:t>
                </a:r>
                <a:r>
                  <a:rPr lang="en-US" altLang="ko-KR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Z-Score </a:t>
                </a:r>
                <a:r>
                  <a:rPr lang="ko-KR" altLang="en-US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계산 </a:t>
                </a:r>
                <a:r>
                  <a:rPr lang="en-US" altLang="ko-KR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신장이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일 때</a:t>
                </a:r>
                <a:r>
                  <a:rPr lang="en-US" altLang="ko-KR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lang="ko-KR" altLang="en-US" sz="1600" dirty="0">
                  <a:solidFill>
                    <a:schemeClr val="bg1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91C92A-2F67-FFFE-8819-BCE15802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78" y="2770112"/>
                <a:ext cx="4094124" cy="369332"/>
              </a:xfrm>
              <a:prstGeom prst="rect">
                <a:avLst/>
              </a:prstGeom>
              <a:blipFill>
                <a:blip r:embed="rId5"/>
                <a:stretch>
                  <a:fillRect l="-13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1D10F1-1CF3-0EDB-AC02-703F394AD9FD}"/>
                  </a:ext>
                </a:extLst>
              </p:cNvPr>
              <p:cNvSpPr txBox="1"/>
              <p:nvPr/>
            </p:nvSpPr>
            <p:spPr>
              <a:xfrm>
                <a:off x="6856106" y="4254586"/>
                <a:ext cx="4094124" cy="63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b="1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함수 </a:t>
                </a:r>
                <a:r>
                  <a:rPr lang="en-US" altLang="ko-KR" b="1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 </a:t>
                </a:r>
                <a:r>
                  <a:rPr lang="en-US" altLang="ko-KR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          </a:t>
                </a:r>
                <a:r>
                  <a:rPr lang="ko-KR" altLang="en-US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만 </a:t>
                </a:r>
                <a:r>
                  <a:rPr lang="en-US" altLang="ko-KR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18</a:t>
                </a:r>
                <a:r>
                  <a:rPr lang="ko-KR" altLang="en-US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세의 신장 예측치</a:t>
                </a:r>
                <a:r>
                  <a:rPr lang="en-US" altLang="ko-KR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	       (z</a:t>
                </a:r>
                <a:r>
                  <a:rPr lang="ko-KR" altLang="en-US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sz="160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sz="1600" b="0" i="0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값 대입</a:t>
                </a:r>
                <a:r>
                  <a:rPr lang="en-US" altLang="ko-KR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1D10F1-1CF3-0EDB-AC02-703F394AD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106" y="4254586"/>
                <a:ext cx="4094124" cy="632866"/>
              </a:xfrm>
              <a:prstGeom prst="rect">
                <a:avLst/>
              </a:prstGeom>
              <a:blipFill>
                <a:blip r:embed="rId6"/>
                <a:stretch>
                  <a:fillRect l="-1341" t="-5769" b="-86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5C5B9CF-9778-D041-3632-74C6AEF5C484}"/>
              </a:ext>
            </a:extLst>
          </p:cNvPr>
          <p:cNvCxnSpPr>
            <a:cxnSpLocks/>
          </p:cNvCxnSpPr>
          <p:nvPr/>
        </p:nvCxnSpPr>
        <p:spPr>
          <a:xfrm>
            <a:off x="6798050" y="5931727"/>
            <a:ext cx="4180256" cy="0"/>
          </a:xfrm>
          <a:prstGeom prst="line">
            <a:avLst/>
          </a:prstGeom>
          <a:ln w="28575">
            <a:solidFill>
              <a:srgbClr val="9A96A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FA0663-53C3-9B7B-F8F4-73B3203E8BE7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15ADD3-144C-4893-535B-5640E450906E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2EE202-A4BC-FC58-D11D-EE0EE98C6AE2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46EF749-2510-901C-A0CC-9E8F470FB172}"/>
              </a:ext>
            </a:extLst>
          </p:cNvPr>
          <p:cNvCxnSpPr>
            <a:cxnSpLocks/>
          </p:cNvCxnSpPr>
          <p:nvPr/>
        </p:nvCxnSpPr>
        <p:spPr>
          <a:xfrm flipV="1">
            <a:off x="6608128" y="2231574"/>
            <a:ext cx="0" cy="4312288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8C8753-CD38-16BB-C332-B718508A31B2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0E1951-17F2-31E5-6F45-A6672D99ACCB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439">
            <a:extLst>
              <a:ext uri="{FF2B5EF4-FFF2-40B4-BE49-F238E27FC236}">
                <a16:creationId xmlns:a16="http://schemas.microsoft.com/office/drawing/2014/main" id="{4BE37F0F-8406-0596-22C9-C020F0F3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38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095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745865-3895-CD58-DAA7-BFC72A03D505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3628" y="678483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신장 예측 결과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18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 기준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36DA2-8577-644F-C4E9-72F63A986E0D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862BB4-D46C-7A92-4737-D1409E30053B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A2A3A5-D267-6265-008A-04EBB4D3005B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FD1EA-7E74-B35F-7F6F-822385D7517E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DB2D1A-5A3F-0874-351F-A0E26CA110C7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B25100-0905-B649-C113-EB65513DF533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9689F8-7000-331F-5C70-A0FE95EE876F}"/>
              </a:ext>
            </a:extLst>
          </p:cNvPr>
          <p:cNvSpPr txBox="1"/>
          <p:nvPr/>
        </p:nvSpPr>
        <p:spPr>
          <a:xfrm>
            <a:off x="1111373" y="1780876"/>
            <a:ext cx="96952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성별</a:t>
            </a:r>
            <a:r>
              <a:rPr lang="en-US" altLang="ko-KR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신장</a:t>
            </a:r>
            <a:r>
              <a:rPr lang="en-US" altLang="ko-KR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예측된 골연령을 입력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 성장 도표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(2017 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소아청소년 성장 도표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부합하는 </a:t>
            </a:r>
            <a:r>
              <a:rPr lang="en-US" altLang="ko-KR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LMS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 구하기</a:t>
            </a:r>
            <a:endParaRPr lang="en-US" altLang="ko-KR" b="1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신장 예측 공식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적용한 최종 신장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 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18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기준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계산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AF230-2730-0B3D-65C2-388E40CA46B9}"/>
              </a:ext>
            </a:extLst>
          </p:cNvPr>
          <p:cNvSpPr/>
          <p:nvPr/>
        </p:nvSpPr>
        <p:spPr>
          <a:xfrm>
            <a:off x="796026" y="1780876"/>
            <a:ext cx="335141" cy="74044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92962-192E-C30B-92C2-88B44AAEE268}"/>
              </a:ext>
            </a:extLst>
          </p:cNvPr>
          <p:cNvSpPr txBox="1"/>
          <p:nvPr/>
        </p:nvSpPr>
        <p:spPr>
          <a:xfrm>
            <a:off x="793239" y="1766705"/>
            <a:ext cx="32092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</a:p>
          <a:p>
            <a:pPr algn="ctr"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96D86D-3623-CD4B-DEC2-EE340057CF06}"/>
              </a:ext>
            </a:extLst>
          </p:cNvPr>
          <p:cNvCxnSpPr>
            <a:cxnSpLocks/>
          </p:cNvCxnSpPr>
          <p:nvPr/>
        </p:nvCxnSpPr>
        <p:spPr>
          <a:xfrm>
            <a:off x="807307" y="2521318"/>
            <a:ext cx="10239528" cy="0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439">
            <a:extLst>
              <a:ext uri="{FF2B5EF4-FFF2-40B4-BE49-F238E27FC236}">
                <a16:creationId xmlns:a16="http://schemas.microsoft.com/office/drawing/2014/main" id="{A1116748-5B2B-9637-989D-20FFBDE4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39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1C337D1-1EC9-CA0B-582F-CB7DC6788E86}"/>
              </a:ext>
            </a:extLst>
          </p:cNvPr>
          <p:cNvGrpSpPr/>
          <p:nvPr/>
        </p:nvGrpSpPr>
        <p:grpSpPr>
          <a:xfrm>
            <a:off x="2416284" y="2548645"/>
            <a:ext cx="3625056" cy="3964489"/>
            <a:chOff x="1490374" y="1902810"/>
            <a:chExt cx="4054205" cy="443382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0D40B5B-8E93-067E-9B23-56BC4417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0374" y="4622131"/>
              <a:ext cx="4029075" cy="17145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C9E58AA-DF20-3AF5-73E7-63311B72F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978" y="3340420"/>
              <a:ext cx="4010025" cy="164782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326AD44-49EA-A921-ED9D-B59597AD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5504" y="1902810"/>
              <a:ext cx="4029075" cy="1714501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764E4-16A7-20F9-DBAE-EEA0C16DA305}"/>
              </a:ext>
            </a:extLst>
          </p:cNvPr>
          <p:cNvSpPr/>
          <p:nvPr/>
        </p:nvSpPr>
        <p:spPr>
          <a:xfrm>
            <a:off x="5094651" y="2569282"/>
            <a:ext cx="939434" cy="3873062"/>
          </a:xfrm>
          <a:prstGeom prst="roundRect">
            <a:avLst>
              <a:gd name="adj" fmla="val 15066"/>
            </a:avLst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204AA8-7B35-E823-95EE-F5F14231A36D}"/>
              </a:ext>
            </a:extLst>
          </p:cNvPr>
          <p:cNvGrpSpPr/>
          <p:nvPr/>
        </p:nvGrpSpPr>
        <p:grpSpPr>
          <a:xfrm>
            <a:off x="6836866" y="2541337"/>
            <a:ext cx="3605848" cy="3978732"/>
            <a:chOff x="6166312" y="2306155"/>
            <a:chExt cx="3983877" cy="439490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069FDF9-DAFF-32BF-239E-FD10BBAD8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6312" y="4986556"/>
              <a:ext cx="3983877" cy="17145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9CE0E2A-7E2F-58F6-B5B3-D93812DAD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7701" y="3644219"/>
              <a:ext cx="3968056" cy="171813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5AB85E7-DD1F-8565-11F0-392C309B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7701" y="2306155"/>
              <a:ext cx="3981450" cy="1676400"/>
            </a:xfrm>
            <a:prstGeom prst="rect">
              <a:avLst/>
            </a:prstGeom>
          </p:spPr>
        </p:pic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419844E-889F-6F04-B6E0-55FB524F8D3F}"/>
              </a:ext>
            </a:extLst>
          </p:cNvPr>
          <p:cNvSpPr/>
          <p:nvPr/>
        </p:nvSpPr>
        <p:spPr>
          <a:xfrm>
            <a:off x="9488408" y="2569282"/>
            <a:ext cx="939434" cy="3873062"/>
          </a:xfrm>
          <a:prstGeom prst="roundRect">
            <a:avLst>
              <a:gd name="adj" fmla="val 15066"/>
            </a:avLst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5151E51-EAE9-49A4-55D7-8771DE4F86DA}"/>
              </a:ext>
            </a:extLst>
          </p:cNvPr>
          <p:cNvCxnSpPr>
            <a:cxnSpLocks/>
          </p:cNvCxnSpPr>
          <p:nvPr/>
        </p:nvCxnSpPr>
        <p:spPr>
          <a:xfrm flipV="1">
            <a:off x="963596" y="4058993"/>
            <a:ext cx="9717657" cy="24442"/>
          </a:xfrm>
          <a:prstGeom prst="line">
            <a:avLst/>
          </a:prstGeom>
          <a:ln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568C369-95E3-2843-3D32-BD92CB5B0347}"/>
              </a:ext>
            </a:extLst>
          </p:cNvPr>
          <p:cNvSpPr txBox="1"/>
          <p:nvPr/>
        </p:nvSpPr>
        <p:spPr>
          <a:xfrm>
            <a:off x="848215" y="2839660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미만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37AA93-A302-C923-6D3F-3322AC0E450D}"/>
              </a:ext>
            </a:extLst>
          </p:cNvPr>
          <p:cNvSpPr txBox="1"/>
          <p:nvPr/>
        </p:nvSpPr>
        <p:spPr>
          <a:xfrm>
            <a:off x="848215" y="4172448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- 12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5684B3-06CB-24AA-56FE-8CCC69CA37D8}"/>
              </a:ext>
            </a:extLst>
          </p:cNvPr>
          <p:cNvSpPr txBox="1"/>
          <p:nvPr/>
        </p:nvSpPr>
        <p:spPr>
          <a:xfrm>
            <a:off x="848215" y="5368653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이상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36D377D-8E40-1DEF-9E3F-3C5B43DEC85A}"/>
              </a:ext>
            </a:extLst>
          </p:cNvPr>
          <p:cNvCxnSpPr>
            <a:cxnSpLocks/>
          </p:cNvCxnSpPr>
          <p:nvPr/>
        </p:nvCxnSpPr>
        <p:spPr>
          <a:xfrm flipV="1">
            <a:off x="937092" y="5278612"/>
            <a:ext cx="9717657" cy="24442"/>
          </a:xfrm>
          <a:prstGeom prst="line">
            <a:avLst/>
          </a:prstGeom>
          <a:ln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1B381C-E978-60F4-E2F1-E22C806677DE}"/>
              </a:ext>
            </a:extLst>
          </p:cNvPr>
          <p:cNvSpPr txBox="1"/>
          <p:nvPr/>
        </p:nvSpPr>
        <p:spPr>
          <a:xfrm>
            <a:off x="848215" y="254912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기준</a:t>
            </a:r>
          </a:p>
        </p:txBody>
      </p:sp>
    </p:spTree>
    <p:extLst>
      <p:ext uri="{BB962C8B-B14F-4D97-AF65-F5344CB8AC3E}">
        <p14:creationId xmlns:p14="http://schemas.microsoft.com/office/powerpoint/2010/main" val="1225554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DC6ED8-8C44-7C6D-922A-089B5265E973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3628" y="678483"/>
            <a:ext cx="386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신장 예측 결과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그래프 시각화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36DA2-8577-644F-C4E9-72F63A986E0D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862BB4-D46C-7A92-4737-D1409E30053B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A2A3A5-D267-6265-008A-04EBB4D3005B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FD1EA-7E74-B35F-7F6F-822385D7517E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DB2D1A-5A3F-0874-351F-A0E26CA110C7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B25100-0905-B649-C113-EB65513DF533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E804033-528F-5647-0FED-24F4A82B1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1" b="9154"/>
          <a:stretch/>
        </p:blipFill>
        <p:spPr>
          <a:xfrm>
            <a:off x="763168" y="2497628"/>
            <a:ext cx="10372725" cy="39002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B501FC-DEBB-477D-FA87-AECECE99318A}"/>
              </a:ext>
            </a:extLst>
          </p:cNvPr>
          <p:cNvSpPr/>
          <p:nvPr/>
        </p:nvSpPr>
        <p:spPr>
          <a:xfrm>
            <a:off x="814992" y="1858840"/>
            <a:ext cx="3720929" cy="43884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3E8B0-8B01-7A8F-E8D6-02E96C8E9231}"/>
              </a:ext>
            </a:extLst>
          </p:cNvPr>
          <p:cNvSpPr txBox="1"/>
          <p:nvPr/>
        </p:nvSpPr>
        <p:spPr>
          <a:xfrm>
            <a:off x="840680" y="1870014"/>
            <a:ext cx="3695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성별에 따른 예측 키 히스토그램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FD086B-7F72-C3EB-C6B1-A56B35DB2063}"/>
              </a:ext>
            </a:extLst>
          </p:cNvPr>
          <p:cNvCxnSpPr>
            <a:cxnSpLocks/>
          </p:cNvCxnSpPr>
          <p:nvPr/>
        </p:nvCxnSpPr>
        <p:spPr>
          <a:xfrm>
            <a:off x="4062337" y="2274974"/>
            <a:ext cx="6956362" cy="0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439">
            <a:extLst>
              <a:ext uri="{FF2B5EF4-FFF2-40B4-BE49-F238E27FC236}">
                <a16:creationId xmlns:a16="http://schemas.microsoft.com/office/drawing/2014/main" id="{9B882DC0-E952-3E3A-DBB7-491387DB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433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A768B4-BA3D-E215-7F08-E0BF5689DEE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3628" y="678483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신장 곡선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그래프 시각화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36DA2-8577-644F-C4E9-72F63A986E0D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862BB4-D46C-7A92-4737-D1409E30053B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A2A3A5-D267-6265-008A-04EBB4D3005B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FD1EA-7E74-B35F-7F6F-822385D7517E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DB2D1A-5A3F-0874-351F-A0E26CA110C7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B25100-0905-B649-C113-EB65513DF533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B4441CED-83E1-5DB3-576E-F0315070F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06" y="1825470"/>
            <a:ext cx="3424759" cy="454016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817B5E-FD4F-FD6F-E8AA-9A934F936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868" y="1827810"/>
            <a:ext cx="3424759" cy="45401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D173C1-B33A-9DE0-6767-E63DD8610C0B}"/>
              </a:ext>
            </a:extLst>
          </p:cNvPr>
          <p:cNvSpPr txBox="1"/>
          <p:nvPr/>
        </p:nvSpPr>
        <p:spPr>
          <a:xfrm>
            <a:off x="821472" y="2358084"/>
            <a:ext cx="1317990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X: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나이</a:t>
            </a:r>
            <a:r>
              <a: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</a:t>
            </a:r>
            <a:r>
              <a: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b="1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Y: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신장</a:t>
            </a:r>
            <a:r>
              <a: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(cm)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556706-1839-B134-2020-1D064A98150E}"/>
              </a:ext>
            </a:extLst>
          </p:cNvPr>
          <p:cNvSpPr/>
          <p:nvPr/>
        </p:nvSpPr>
        <p:spPr>
          <a:xfrm>
            <a:off x="814993" y="1858840"/>
            <a:ext cx="2924839" cy="43884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63DB7-4058-0999-F99D-E98FE74164CF}"/>
              </a:ext>
            </a:extLst>
          </p:cNvPr>
          <p:cNvSpPr txBox="1"/>
          <p:nvPr/>
        </p:nvSpPr>
        <p:spPr>
          <a:xfrm>
            <a:off x="791531" y="1870014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백분위 도표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1395F64-3AFB-372F-4AC5-53955FC9F9BB}"/>
              </a:ext>
            </a:extLst>
          </p:cNvPr>
          <p:cNvCxnSpPr>
            <a:cxnSpLocks/>
          </p:cNvCxnSpPr>
          <p:nvPr/>
        </p:nvCxnSpPr>
        <p:spPr>
          <a:xfrm>
            <a:off x="821472" y="4183363"/>
            <a:ext cx="2807179" cy="0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086B75-A31B-5EDB-D702-119090FF2D66}"/>
              </a:ext>
            </a:extLst>
          </p:cNvPr>
          <p:cNvSpPr txBox="1"/>
          <p:nvPr/>
        </p:nvSpPr>
        <p:spPr>
          <a:xfrm>
            <a:off x="821472" y="4241972"/>
            <a:ext cx="29183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도표 보는 법</a:t>
            </a:r>
            <a:r>
              <a:rPr lang="en-US" altLang="ko-KR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축에서 아이의 만 나이 찾기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축에서 아이의 현재 키 찾기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③ 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X,Y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만나는 지점 찾기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④ 지점과 가장 가까운 선 찾기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⑤ 선을 따라 나이에 맞는 키 예측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2E075D-0852-2468-0270-AF369AD235AC}"/>
              </a:ext>
            </a:extLst>
          </p:cNvPr>
          <p:cNvSpPr txBox="1"/>
          <p:nvPr/>
        </p:nvSpPr>
        <p:spPr>
          <a:xfrm>
            <a:off x="1229639" y="337412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male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6F4D09-F4A4-B229-A8A1-2608BD7E833A}"/>
              </a:ext>
            </a:extLst>
          </p:cNvPr>
          <p:cNvSpPr txBox="1"/>
          <p:nvPr/>
        </p:nvSpPr>
        <p:spPr>
          <a:xfrm>
            <a:off x="1229639" y="373468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female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2A61143-29A3-A976-05EA-FF56FE74A726}"/>
              </a:ext>
            </a:extLst>
          </p:cNvPr>
          <p:cNvCxnSpPr>
            <a:endCxn id="40" idx="1"/>
          </p:cNvCxnSpPr>
          <p:nvPr/>
        </p:nvCxnSpPr>
        <p:spPr>
          <a:xfrm flipV="1">
            <a:off x="919944" y="3558791"/>
            <a:ext cx="309695" cy="335"/>
          </a:xfrm>
          <a:prstGeom prst="line">
            <a:avLst/>
          </a:prstGeom>
          <a:ln w="38100">
            <a:solidFill>
              <a:srgbClr val="6B9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B81AC85-9E4B-04EC-B90E-E45774408A74}"/>
              </a:ext>
            </a:extLst>
          </p:cNvPr>
          <p:cNvCxnSpPr/>
          <p:nvPr/>
        </p:nvCxnSpPr>
        <p:spPr>
          <a:xfrm flipV="1">
            <a:off x="919944" y="3921817"/>
            <a:ext cx="309695" cy="335"/>
          </a:xfrm>
          <a:prstGeom prst="line">
            <a:avLst/>
          </a:prstGeom>
          <a:ln w="38100">
            <a:solidFill>
              <a:srgbClr val="E84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A1BD72C-EE80-BCF1-2728-078DF3A450D8}"/>
              </a:ext>
            </a:extLst>
          </p:cNvPr>
          <p:cNvCxnSpPr>
            <a:cxnSpLocks/>
          </p:cNvCxnSpPr>
          <p:nvPr/>
        </p:nvCxnSpPr>
        <p:spPr>
          <a:xfrm>
            <a:off x="821472" y="3345989"/>
            <a:ext cx="2807179" cy="0"/>
          </a:xfrm>
          <a:prstGeom prst="line">
            <a:avLst/>
          </a:prstGeom>
          <a:ln w="12700"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슬라이드 번호 개체 틀 439">
            <a:extLst>
              <a:ext uri="{FF2B5EF4-FFF2-40B4-BE49-F238E27FC236}">
                <a16:creationId xmlns:a16="http://schemas.microsoft.com/office/drawing/2014/main" id="{B6DC5B32-B36A-A6F8-A97F-E8C3AB99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41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780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A768B4-BA3D-E215-7F08-E0BF5689DEE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3628" y="678483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GUI 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36DA2-8577-644F-C4E9-72F63A986E0D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862BB4-D46C-7A92-4737-D1409E30053B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A2A3A5-D267-6265-008A-04EBB4D3005B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FD1EA-7E74-B35F-7F6F-822385D7517E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DB2D1A-5A3F-0874-351F-A0E26CA110C7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B25100-0905-B649-C113-EB65513DF533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슬라이드 번호 개체 틀 439">
            <a:extLst>
              <a:ext uri="{FF2B5EF4-FFF2-40B4-BE49-F238E27FC236}">
                <a16:creationId xmlns:a16="http://schemas.microsoft.com/office/drawing/2014/main" id="{B6DC5B32-B36A-A6F8-A97F-E8C3AB99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pic>
        <p:nvPicPr>
          <p:cNvPr id="3" name="gui 시연">
            <a:hlinkClick r:id="" action="ppaction://media"/>
            <a:extLst>
              <a:ext uri="{FF2B5EF4-FFF2-40B4-BE49-F238E27FC236}">
                <a16:creationId xmlns:a16="http://schemas.microsoft.com/office/drawing/2014/main" id="{1C50ABE3-4EDC-07A4-84DE-E53F724DB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7644" y="1738139"/>
            <a:ext cx="7003774" cy="47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3750365" y="4093797"/>
              <a:ext cx="4691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기대효과 </a:t>
              </a:r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및 한계점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6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783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기대효과 및 한계점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98D5D143-C2F2-B975-9DFE-E4B678FC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97ED7-B358-6C83-5C46-CCC5653EB29A}"/>
              </a:ext>
            </a:extLst>
          </p:cNvPr>
          <p:cNvSpPr txBox="1"/>
          <p:nvPr/>
        </p:nvSpPr>
        <p:spPr>
          <a:xfrm>
            <a:off x="1023804" y="3496559"/>
            <a:ext cx="44833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GUI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전문의나 환자가 쉽게 이용할 수 있도록 함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및 키 연령 예측 시 딥러닝 학습을 활용하여 시간을 절약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및 키 성장 예측의 단계를 축소하여 비용적으로 유리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7F328-60AF-C532-B199-9E4DEE733104}"/>
              </a:ext>
            </a:extLst>
          </p:cNvPr>
          <p:cNvSpPr txBox="1"/>
          <p:nvPr/>
        </p:nvSpPr>
        <p:spPr>
          <a:xfrm>
            <a:off x="6096001" y="3476922"/>
            <a:ext cx="47370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현재의 모델로는 전문의의 골연령의 측정 오차범위보다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개월정도 더 크게 나오므로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정확도가 조금 떨어짐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키 성장 예측 시 여러 외부적 변수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요인을 고려하지 않은 계산이며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현재 표본의 최종 키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18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데이터가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없으므로 정확도를 판별할 수 없어 아쉬운    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점이 있음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AB501-696B-98D5-BC67-DA95CA541BB9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결론 </a:t>
            </a:r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20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01983A-067D-E63E-53C5-7CBC2DF3D2D2}"/>
              </a:ext>
            </a:extLst>
          </p:cNvPr>
          <p:cNvCxnSpPr>
            <a:cxnSpLocks/>
          </p:cNvCxnSpPr>
          <p:nvPr/>
        </p:nvCxnSpPr>
        <p:spPr>
          <a:xfrm>
            <a:off x="5801573" y="2854629"/>
            <a:ext cx="0" cy="3836457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FD2A8-1E2B-65E5-7480-07026BBFC7D4}"/>
              </a:ext>
            </a:extLst>
          </p:cNvPr>
          <p:cNvSpPr/>
          <p:nvPr/>
        </p:nvSpPr>
        <p:spPr>
          <a:xfrm>
            <a:off x="819488" y="2858642"/>
            <a:ext cx="1347331" cy="43884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0F088-6AD9-EF4F-4E41-DB08F2DFF087}"/>
              </a:ext>
            </a:extLst>
          </p:cNvPr>
          <p:cNvSpPr txBox="1"/>
          <p:nvPr/>
        </p:nvSpPr>
        <p:spPr>
          <a:xfrm>
            <a:off x="875178" y="2897377"/>
            <a:ext cx="124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기대효과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497434-2574-36B0-BB2F-DB253381358F}"/>
              </a:ext>
            </a:extLst>
          </p:cNvPr>
          <p:cNvSpPr/>
          <p:nvPr/>
        </p:nvSpPr>
        <p:spPr>
          <a:xfrm>
            <a:off x="5801574" y="2858642"/>
            <a:ext cx="1335826" cy="43884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473981-A73C-1CBF-CD88-86252284E16D}"/>
              </a:ext>
            </a:extLst>
          </p:cNvPr>
          <p:cNvSpPr txBox="1"/>
          <p:nvPr/>
        </p:nvSpPr>
        <p:spPr>
          <a:xfrm>
            <a:off x="5949531" y="2897377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한계점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2FAA95-23B8-6970-424A-E8C756C066E3}"/>
              </a:ext>
            </a:extLst>
          </p:cNvPr>
          <p:cNvCxnSpPr>
            <a:cxnSpLocks/>
          </p:cNvCxnSpPr>
          <p:nvPr/>
        </p:nvCxnSpPr>
        <p:spPr>
          <a:xfrm>
            <a:off x="829861" y="2854629"/>
            <a:ext cx="0" cy="3836457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21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소감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98D5D143-C2F2-B975-9DFE-E4B678FC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890E2-2DE2-4651-6C7E-0F78009F4919}"/>
              </a:ext>
            </a:extLst>
          </p:cNvPr>
          <p:cNvSpPr txBox="1"/>
          <p:nvPr/>
        </p:nvSpPr>
        <p:spPr>
          <a:xfrm>
            <a:off x="1153927" y="3320038"/>
            <a:ext cx="9525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기계학습 시 일괄적인 이미지 전처리나 라벨링이 완벽하게 이루어지기에 현실적으로 힘들어서 수동적인 작업이 필수적이고 </a:t>
            </a:r>
            <a:endParaRPr lang="en-US" altLang="ko-KR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모델의 구축 시 구조에 대한 공부가 더 필요하다고 느꼈고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그렇기 때문에 모델의 결과 개선이 좀처럼 잘 이루어 지지 않아 아쉬움이 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61E7-E6B1-2D31-BB9D-73F1EEF24D2B}"/>
              </a:ext>
            </a:extLst>
          </p:cNvPr>
          <p:cNvSpPr txBox="1"/>
          <p:nvPr/>
        </p:nvSpPr>
        <p:spPr>
          <a:xfrm>
            <a:off x="1153926" y="2255374"/>
            <a:ext cx="9597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사용하여 이미지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디텍션을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하는 것에서 그치지 않고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결과를 가지고 또 다른 예측을 해낸다는 것에서 어려운 만큼 재미있었습니다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 기능을 구현하는 데 있어서 어려움이 있었지만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팀원들과 멘토님의 도움으로 초반의 프로젝트 목표였던 골 연령 예측을 넘어 최종 키 </a:t>
            </a:r>
            <a:endParaRPr lang="en-US" altLang="ko-KR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예측까지 진행할 수 있었기에 다행이었고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뿌듯했습니다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D47FB-BF76-C6AD-3B4E-6B5FD60AF8A7}"/>
              </a:ext>
            </a:extLst>
          </p:cNvPr>
          <p:cNvSpPr txBox="1"/>
          <p:nvPr/>
        </p:nvSpPr>
        <p:spPr>
          <a:xfrm>
            <a:off x="1151223" y="5202711"/>
            <a:ext cx="433198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짧은 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주동안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이미지 처리 주제에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모든것을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경험해볼수있는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알찬 프로젝트였다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인상깊었던 부분은 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OpenCV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기능을 통해 손 엑스레이의 뼈만 도출해내는 이미지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파트였고 결과물로 객체 탐지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이후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뼈 나이 전용 수식기반 최종 키 예측까지의 결과를 뽑아낸 것이 재밌었다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전체적인 과정을 실행시켜주는 </a:t>
            </a:r>
            <a:r>
              <a:rPr lang="en-US" altLang="ko-KR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gui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만들어봤기에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작게나마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기능구현도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경험해보게되어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재밌었다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0C5C2-09B2-4E18-6CB2-F9AFA6BC73AA}"/>
              </a:ext>
            </a:extLst>
          </p:cNvPr>
          <p:cNvSpPr txBox="1"/>
          <p:nvPr/>
        </p:nvSpPr>
        <p:spPr>
          <a:xfrm>
            <a:off x="1158348" y="4133483"/>
            <a:ext cx="9186767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수업시간에 간단하게 배운 내용들을 좀 더 분석해보고 직접 활용해볼 수 있어서 좋았다. 평소 비전 분야에 관심이 많아서 프로젝트에 재미있게 임할 수 있었다. 모델 아키텍처를 분석하고 기존의 모델을 변형할 때 지식의 부족함도 있었지만 팀원들과 함께 공부해 나가면서 하나씩 해결해보는 좋은 경험이었다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CAD12-E96A-B2D8-9942-B3CE1A3D87B9}"/>
              </a:ext>
            </a:extLst>
          </p:cNvPr>
          <p:cNvSpPr txBox="1"/>
          <p:nvPr/>
        </p:nvSpPr>
        <p:spPr>
          <a:xfrm>
            <a:off x="6109190" y="5178014"/>
            <a:ext cx="462272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프로젝트를 마치며 나에게 남은 것들을 생각해 보았다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엑스레이 이미지의 뼈를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전처리하는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법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논문을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레퍼런스하여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라벨링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후 그에 맞는 모델을 연구하고 </a:t>
            </a:r>
            <a:endParaRPr lang="en-US" altLang="ko-KR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변형하며 여러 지표들을 비교하는 법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결과 얻은 예측 골연령으로 성인 키를 예측하는 법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그리고 팀원들과 하나가 되어 끝까지 달리는 법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...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얻은 것 밖에 없는 프로젝트와 팀원을 만나 행복했다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F1F722-78F0-E961-B504-B1FF8861A220}"/>
              </a:ext>
            </a:extLst>
          </p:cNvPr>
          <p:cNvSpPr/>
          <p:nvPr/>
        </p:nvSpPr>
        <p:spPr>
          <a:xfrm>
            <a:off x="1139412" y="2241305"/>
            <a:ext cx="9592498" cy="7386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0468D-5D85-100A-1DB3-2BEC1382D061}"/>
              </a:ext>
            </a:extLst>
          </p:cNvPr>
          <p:cNvSpPr/>
          <p:nvPr/>
        </p:nvSpPr>
        <p:spPr>
          <a:xfrm>
            <a:off x="1139412" y="2011678"/>
            <a:ext cx="1125489" cy="2296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ABBF2-5DDD-8A54-540B-2011C43551D2}"/>
              </a:ext>
            </a:extLst>
          </p:cNvPr>
          <p:cNvSpPr txBox="1"/>
          <p:nvPr/>
        </p:nvSpPr>
        <p:spPr>
          <a:xfrm>
            <a:off x="1297237" y="1990206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최 샘 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ACB110-EA44-A9CA-CE37-E57E6A33255E}"/>
              </a:ext>
            </a:extLst>
          </p:cNvPr>
          <p:cNvSpPr/>
          <p:nvPr/>
        </p:nvSpPr>
        <p:spPr>
          <a:xfrm>
            <a:off x="1139412" y="3270685"/>
            <a:ext cx="9592498" cy="5232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B2E0FC-0F13-522E-ABFD-78EA62292EC7}"/>
              </a:ext>
            </a:extLst>
          </p:cNvPr>
          <p:cNvSpPr/>
          <p:nvPr/>
        </p:nvSpPr>
        <p:spPr>
          <a:xfrm>
            <a:off x="1139412" y="3041057"/>
            <a:ext cx="1125489" cy="2296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F65C2-BAB1-AF8E-F730-30002A01DD96}"/>
              </a:ext>
            </a:extLst>
          </p:cNvPr>
          <p:cNvSpPr txBox="1"/>
          <p:nvPr/>
        </p:nvSpPr>
        <p:spPr>
          <a:xfrm>
            <a:off x="1297237" y="301958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주 지 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5F1B49-DEDD-8E88-AE5F-34AC4B2E5F1F}"/>
              </a:ext>
            </a:extLst>
          </p:cNvPr>
          <p:cNvSpPr/>
          <p:nvPr/>
        </p:nvSpPr>
        <p:spPr>
          <a:xfrm>
            <a:off x="1139412" y="4091538"/>
            <a:ext cx="9592498" cy="738663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7D8226-790E-FC22-7637-B8774DECED78}"/>
              </a:ext>
            </a:extLst>
          </p:cNvPr>
          <p:cNvSpPr/>
          <p:nvPr/>
        </p:nvSpPr>
        <p:spPr>
          <a:xfrm>
            <a:off x="1139412" y="3861911"/>
            <a:ext cx="1125489" cy="229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A891B-6CA5-1034-FAD4-27CACA96608E}"/>
              </a:ext>
            </a:extLst>
          </p:cNvPr>
          <p:cNvSpPr txBox="1"/>
          <p:nvPr/>
        </p:nvSpPr>
        <p:spPr>
          <a:xfrm>
            <a:off x="1297237" y="3840439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장 유 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D8BC3-8B51-1C0A-7FD1-94391E4714D2}"/>
              </a:ext>
            </a:extLst>
          </p:cNvPr>
          <p:cNvSpPr/>
          <p:nvPr/>
        </p:nvSpPr>
        <p:spPr>
          <a:xfrm>
            <a:off x="1139412" y="5136349"/>
            <a:ext cx="4637860" cy="15883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114DBD-2DD6-8DBD-DD99-3E5C6E2EE099}"/>
              </a:ext>
            </a:extLst>
          </p:cNvPr>
          <p:cNvSpPr/>
          <p:nvPr/>
        </p:nvSpPr>
        <p:spPr>
          <a:xfrm>
            <a:off x="1139412" y="4906723"/>
            <a:ext cx="1125489" cy="2296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3D5C-69FD-F0C8-B0B9-8985AE41E0C7}"/>
              </a:ext>
            </a:extLst>
          </p:cNvPr>
          <p:cNvSpPr txBox="1"/>
          <p:nvPr/>
        </p:nvSpPr>
        <p:spPr>
          <a:xfrm>
            <a:off x="1297237" y="4885251"/>
            <a:ext cx="80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이 현 동</a:t>
            </a:r>
          </a:p>
          <a:p>
            <a:endParaRPr lang="ko-KR" altLang="en-US" sz="1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" panose="020005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7F96F6-3D41-2DCD-4764-7068F59DE69E}"/>
              </a:ext>
            </a:extLst>
          </p:cNvPr>
          <p:cNvSpPr/>
          <p:nvPr/>
        </p:nvSpPr>
        <p:spPr>
          <a:xfrm>
            <a:off x="6094050" y="5136350"/>
            <a:ext cx="4637860" cy="1588374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649ABB-F096-2E41-078B-BCD544D00D81}"/>
              </a:ext>
            </a:extLst>
          </p:cNvPr>
          <p:cNvSpPr/>
          <p:nvPr/>
        </p:nvSpPr>
        <p:spPr>
          <a:xfrm>
            <a:off x="6094050" y="4906723"/>
            <a:ext cx="1125489" cy="22962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1B76F-9DC0-51E1-BDF1-7B5CA37C7AFE}"/>
              </a:ext>
            </a:extLst>
          </p:cNvPr>
          <p:cNvSpPr txBox="1"/>
          <p:nvPr/>
        </p:nvSpPr>
        <p:spPr>
          <a:xfrm>
            <a:off x="6251875" y="4885251"/>
            <a:ext cx="80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박 지 훈</a:t>
            </a:r>
          </a:p>
        </p:txBody>
      </p:sp>
    </p:spTree>
    <p:extLst>
      <p:ext uri="{BB962C8B-B14F-4D97-AF65-F5344CB8AC3E}">
        <p14:creationId xmlns:p14="http://schemas.microsoft.com/office/powerpoint/2010/main" val="443801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079965" y="2430207"/>
            <a:ext cx="6032065" cy="2549910"/>
            <a:chOff x="3079965" y="2664273"/>
            <a:chExt cx="6032065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3079965" y="4101725"/>
              <a:ext cx="6032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감사합니다</a:t>
              </a:r>
              <a:r>
                <a:rPr lang="en-US" altLang="ko-KR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.</a:t>
              </a:r>
              <a:endParaRPr lang="ko-KR" altLang="en-US" sz="36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166574" y="2710335"/>
              <a:ext cx="18588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err="1">
                  <a:solidFill>
                    <a:schemeClr val="bg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QnA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17BFB8D5-33EB-B93D-87DB-4FB2C669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46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15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58128" y="678483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895916" y="1169909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 선정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D4D337-4C25-13BB-EF29-BD7AAA27C515}"/>
              </a:ext>
            </a:extLst>
          </p:cNvPr>
          <p:cNvSpPr txBox="1"/>
          <p:nvPr/>
        </p:nvSpPr>
        <p:spPr>
          <a:xfrm>
            <a:off x="796026" y="2541538"/>
            <a:ext cx="21980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아이들의 키성장과 </a:t>
            </a:r>
            <a:endParaRPr lang="en-US" altLang="ko-KR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성장호르몬 치료에 </a:t>
            </a:r>
            <a:endParaRPr lang="en-US" altLang="ko-KR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관심증대 및 </a:t>
            </a:r>
            <a:endParaRPr lang="en-US" altLang="ko-KR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 성장 클리닉에 대한 </a:t>
            </a:r>
            <a:endParaRPr lang="en-US" altLang="ko-KR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수요 증가</a:t>
            </a:r>
            <a:endParaRPr lang="ko-KR" altLang="en-US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842F4-09A0-E767-BDEE-9A851E14D9C6}"/>
              </a:ext>
            </a:extLst>
          </p:cNvPr>
          <p:cNvSpPr txBox="1"/>
          <p:nvPr/>
        </p:nvSpPr>
        <p:spPr>
          <a:xfrm>
            <a:off x="4945456" y="3173878"/>
            <a:ext cx="5453737" cy="93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유아기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주로 영양에 의존</a:t>
            </a:r>
            <a:endParaRPr lang="en-US" altLang="ko-KR" sz="1600" b="0" i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소아기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주로 성장 호르몬에 의존하는 경향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사춘기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성장호르몬과 성호르몬에 의해서 급격한 성장이 이루어짐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DE355-9E0B-3DFC-6538-29B744CC3B54}"/>
              </a:ext>
            </a:extLst>
          </p:cNvPr>
          <p:cNvSpPr txBox="1"/>
          <p:nvPr/>
        </p:nvSpPr>
        <p:spPr>
          <a:xfrm>
            <a:off x="3431492" y="312561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성장단계 특징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B7307-544B-3C47-9E06-69CA4705EC66}"/>
              </a:ext>
            </a:extLst>
          </p:cNvPr>
          <p:cNvSpPr txBox="1"/>
          <p:nvPr/>
        </p:nvSpPr>
        <p:spPr>
          <a:xfrm>
            <a:off x="4877879" y="2618062"/>
            <a:ext cx="5325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한가지 요인 만으로 결정되지는 않으며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굉장히 많은 요소가 작용</a:t>
            </a:r>
            <a:endParaRPr lang="en-US" altLang="ko-KR" sz="1600" b="0" i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A3907-9ED3-EDD7-B38D-54079A5A2E38}"/>
              </a:ext>
            </a:extLst>
          </p:cNvPr>
          <p:cNvSpPr txBox="1"/>
          <p:nvPr/>
        </p:nvSpPr>
        <p:spPr>
          <a:xfrm>
            <a:off x="4954061" y="5148014"/>
            <a:ext cx="5896166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과정을 진단하고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잔여 성장을 예측하며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호르몬 치료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성장호르몬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 성장과 관련된 질환을 치료하는 데 도움을 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89BE6B-7C20-D370-FE3B-3A88D1A32A27}"/>
              </a:ext>
            </a:extLst>
          </p:cNvPr>
          <p:cNvSpPr txBox="1"/>
          <p:nvPr/>
        </p:nvSpPr>
        <p:spPr>
          <a:xfrm>
            <a:off x="3431492" y="256078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요인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07D0B-1E58-8B36-821D-6427FBE39B14}"/>
              </a:ext>
            </a:extLst>
          </p:cNvPr>
          <p:cNvSpPr txBox="1"/>
          <p:nvPr/>
        </p:nvSpPr>
        <p:spPr>
          <a:xfrm>
            <a:off x="4940809" y="4288906"/>
            <a:ext cx="6264857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이 소아가 키가 정상 코스 및 과정으로 크고 있는지 파악하는 것</a:t>
            </a:r>
            <a:endParaRPr lang="en-US" altLang="ko-KR" sz="1600" dirty="0">
              <a:solidFill>
                <a:schemeClr val="dk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클리닉에서 치료의 시작은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상태를 파악하고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예측</a:t>
            </a:r>
            <a:r>
              <a:rPr lang="ko-KR" altLang="en-US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하는 것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4CFFC3-2103-1882-243E-580B99714386}"/>
              </a:ext>
            </a:extLst>
          </p:cNvPr>
          <p:cNvSpPr/>
          <p:nvPr/>
        </p:nvSpPr>
        <p:spPr>
          <a:xfrm>
            <a:off x="876591" y="1849298"/>
            <a:ext cx="2477261" cy="58803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62DCA-2F9A-BD44-4D62-86B8588CF417}"/>
              </a:ext>
            </a:extLst>
          </p:cNvPr>
          <p:cNvSpPr txBox="1"/>
          <p:nvPr/>
        </p:nvSpPr>
        <p:spPr>
          <a:xfrm>
            <a:off x="900690" y="1854395"/>
            <a:ext cx="1840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8DFE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ISSUE</a:t>
            </a:r>
            <a:endParaRPr lang="ko-KR" altLang="en-US" sz="3200" dirty="0">
              <a:solidFill>
                <a:srgbClr val="F8DFE1"/>
              </a:solidFill>
              <a:latin typeface="JetBrains Mono ExtraBold" panose="02000009000000000000" pitchFamily="49" charset="0"/>
              <a:ea typeface="Pretendard Black" panose="02000A03000000020004" pitchFamily="50" charset="-127"/>
              <a:cs typeface="JetBrains Mono ExtraBold" panose="020000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D3621-F30C-7B42-871D-C1C4F67C093E}"/>
              </a:ext>
            </a:extLst>
          </p:cNvPr>
          <p:cNvSpPr txBox="1"/>
          <p:nvPr/>
        </p:nvSpPr>
        <p:spPr>
          <a:xfrm>
            <a:off x="3482971" y="426185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중요점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F03753-3BF2-586B-E1C0-465E4E13BB35}"/>
              </a:ext>
            </a:extLst>
          </p:cNvPr>
          <p:cNvSpPr txBox="1"/>
          <p:nvPr/>
        </p:nvSpPr>
        <p:spPr>
          <a:xfrm>
            <a:off x="3482971" y="5097176"/>
            <a:ext cx="1837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</a:t>
            </a:r>
            <a:r>
              <a:rPr lang="ko-KR" altLang="en-US" b="1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측정</a:t>
            </a:r>
            <a:r>
              <a:rPr lang="en-US" altLang="ko-KR" b="1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8A34A6-76B3-DCD7-D1BB-B85E272BC211}"/>
              </a:ext>
            </a:extLst>
          </p:cNvPr>
          <p:cNvCxnSpPr>
            <a:cxnSpLocks/>
          </p:cNvCxnSpPr>
          <p:nvPr/>
        </p:nvCxnSpPr>
        <p:spPr>
          <a:xfrm flipV="1">
            <a:off x="3353852" y="1849298"/>
            <a:ext cx="0" cy="4554864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ADE9FD-F005-B773-FAB2-ADAD0C2A68C1}"/>
              </a:ext>
            </a:extLst>
          </p:cNvPr>
          <p:cNvCxnSpPr>
            <a:cxnSpLocks/>
          </p:cNvCxnSpPr>
          <p:nvPr/>
        </p:nvCxnSpPr>
        <p:spPr>
          <a:xfrm>
            <a:off x="3337299" y="2424779"/>
            <a:ext cx="7582492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E4081F1-DFA7-D51F-D459-8DC1B06F26A0}"/>
              </a:ext>
            </a:extLst>
          </p:cNvPr>
          <p:cNvCxnSpPr>
            <a:cxnSpLocks/>
          </p:cNvCxnSpPr>
          <p:nvPr/>
        </p:nvCxnSpPr>
        <p:spPr>
          <a:xfrm>
            <a:off x="3482971" y="2930112"/>
            <a:ext cx="1242465" cy="0"/>
          </a:xfrm>
          <a:prstGeom prst="line">
            <a:avLst/>
          </a:prstGeom>
          <a:ln w="381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69EADF3-98E4-EC44-C497-630D9EAAE439}"/>
              </a:ext>
            </a:extLst>
          </p:cNvPr>
          <p:cNvCxnSpPr>
            <a:cxnSpLocks/>
          </p:cNvCxnSpPr>
          <p:nvPr/>
        </p:nvCxnSpPr>
        <p:spPr>
          <a:xfrm>
            <a:off x="3482971" y="3494942"/>
            <a:ext cx="1242465" cy="0"/>
          </a:xfrm>
          <a:prstGeom prst="line">
            <a:avLst/>
          </a:prstGeom>
          <a:ln w="381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950E9CB-32B8-0C85-DB9B-2D6C177330AF}"/>
              </a:ext>
            </a:extLst>
          </p:cNvPr>
          <p:cNvCxnSpPr>
            <a:cxnSpLocks/>
          </p:cNvCxnSpPr>
          <p:nvPr/>
        </p:nvCxnSpPr>
        <p:spPr>
          <a:xfrm>
            <a:off x="3482971" y="5466508"/>
            <a:ext cx="1242465" cy="0"/>
          </a:xfrm>
          <a:prstGeom prst="line">
            <a:avLst/>
          </a:prstGeom>
          <a:ln w="381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9492C-02C3-2CAB-68AC-87B45233F4D6}"/>
              </a:ext>
            </a:extLst>
          </p:cNvPr>
          <p:cNvCxnSpPr>
            <a:cxnSpLocks/>
          </p:cNvCxnSpPr>
          <p:nvPr/>
        </p:nvCxnSpPr>
        <p:spPr>
          <a:xfrm>
            <a:off x="3482971" y="4598895"/>
            <a:ext cx="1242465" cy="0"/>
          </a:xfrm>
          <a:prstGeom prst="line">
            <a:avLst/>
          </a:prstGeom>
          <a:ln w="381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CC4249-63B1-684B-FA62-4FE670A540A2}"/>
              </a:ext>
            </a:extLst>
          </p:cNvPr>
          <p:cNvCxnSpPr>
            <a:cxnSpLocks/>
          </p:cNvCxnSpPr>
          <p:nvPr/>
        </p:nvCxnSpPr>
        <p:spPr>
          <a:xfrm>
            <a:off x="5061360" y="3464424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EA59A62-BF05-FCD3-F8CB-EA6B8F340BF9}"/>
              </a:ext>
            </a:extLst>
          </p:cNvPr>
          <p:cNvCxnSpPr>
            <a:cxnSpLocks/>
          </p:cNvCxnSpPr>
          <p:nvPr/>
        </p:nvCxnSpPr>
        <p:spPr>
          <a:xfrm>
            <a:off x="5061360" y="3776427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8C6EBE-ACA6-A91C-F86B-D57601D78DCE}"/>
              </a:ext>
            </a:extLst>
          </p:cNvPr>
          <p:cNvCxnSpPr>
            <a:cxnSpLocks/>
          </p:cNvCxnSpPr>
          <p:nvPr/>
        </p:nvCxnSpPr>
        <p:spPr>
          <a:xfrm>
            <a:off x="5061360" y="4579287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9693E7A-2847-9070-FB9B-DFB0EB30EA36}"/>
              </a:ext>
            </a:extLst>
          </p:cNvPr>
          <p:cNvCxnSpPr>
            <a:cxnSpLocks/>
          </p:cNvCxnSpPr>
          <p:nvPr/>
        </p:nvCxnSpPr>
        <p:spPr>
          <a:xfrm>
            <a:off x="5061360" y="5448408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953309D-E9E9-6B4A-8862-1636469B75C1}"/>
              </a:ext>
            </a:extLst>
          </p:cNvPr>
          <p:cNvCxnSpPr>
            <a:cxnSpLocks/>
          </p:cNvCxnSpPr>
          <p:nvPr/>
        </p:nvCxnSpPr>
        <p:spPr>
          <a:xfrm>
            <a:off x="5061360" y="2930112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D53F626-F5BE-7D34-7723-5314CED23333}"/>
              </a:ext>
            </a:extLst>
          </p:cNvPr>
          <p:cNvCxnSpPr>
            <a:cxnSpLocks/>
          </p:cNvCxnSpPr>
          <p:nvPr/>
        </p:nvCxnSpPr>
        <p:spPr>
          <a:xfrm>
            <a:off x="5061360" y="4095195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CFA53C8-1D07-37A8-12CA-39F1CE080B59}"/>
              </a:ext>
            </a:extLst>
          </p:cNvPr>
          <p:cNvCxnSpPr>
            <a:cxnSpLocks/>
          </p:cNvCxnSpPr>
          <p:nvPr/>
        </p:nvCxnSpPr>
        <p:spPr>
          <a:xfrm>
            <a:off x="5061360" y="4913760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614EFF9-7F91-225E-3BDF-B9DB579BA757}"/>
              </a:ext>
            </a:extLst>
          </p:cNvPr>
          <p:cNvSpPr txBox="1"/>
          <p:nvPr/>
        </p:nvSpPr>
        <p:spPr>
          <a:xfrm>
            <a:off x="4954061" y="5778711"/>
            <a:ext cx="617551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ko" altLang="ko-KR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예측시 전문적 지식과 많은 경험을 요구</a:t>
            </a:r>
            <a:r>
              <a:rPr lang="en-US" altLang="ko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ko-KR" altLang="en-US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따라서 효율적으로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골연령을 기반으로 성장 예측키를 분석하는 도구 필요</a:t>
            </a:r>
            <a:endParaRPr lang="ko-KR" altLang="en-US" sz="1600" dirty="0">
              <a:solidFill>
                <a:schemeClr val="dk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C56766B-D3E8-3D79-13D2-17DC89631CEB}"/>
              </a:ext>
            </a:extLst>
          </p:cNvPr>
          <p:cNvCxnSpPr>
            <a:cxnSpLocks/>
          </p:cNvCxnSpPr>
          <p:nvPr/>
        </p:nvCxnSpPr>
        <p:spPr>
          <a:xfrm>
            <a:off x="5061360" y="6068182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4E796DEC-144A-904F-7581-F1B10FA5373E}"/>
              </a:ext>
            </a:extLst>
          </p:cNvPr>
          <p:cNvSpPr/>
          <p:nvPr/>
        </p:nvSpPr>
        <p:spPr>
          <a:xfrm>
            <a:off x="4470399" y="5863318"/>
            <a:ext cx="261123" cy="187912"/>
          </a:xfrm>
          <a:prstGeom prst="rightArrow">
            <a:avLst>
              <a:gd name="adj1" fmla="val 50000"/>
              <a:gd name="adj2" fmla="val 63517"/>
            </a:avLst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9614A65-B105-599E-70A8-7085E0B4C366}"/>
              </a:ext>
            </a:extLst>
          </p:cNvPr>
          <p:cNvCxnSpPr>
            <a:cxnSpLocks/>
          </p:cNvCxnSpPr>
          <p:nvPr/>
        </p:nvCxnSpPr>
        <p:spPr>
          <a:xfrm>
            <a:off x="5061360" y="5778711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439">
            <a:extLst>
              <a:ext uri="{FF2B5EF4-FFF2-40B4-BE49-F238E27FC236}">
                <a16:creationId xmlns:a16="http://schemas.microsoft.com/office/drawing/2014/main" id="{201F9F97-614A-5EE2-289A-91E77575102E}"/>
              </a:ext>
            </a:extLst>
          </p:cNvPr>
          <p:cNvSpPr txBox="1">
            <a:spLocks/>
          </p:cNvSpPr>
          <p:nvPr/>
        </p:nvSpPr>
        <p:spPr>
          <a:xfrm>
            <a:off x="9031458" y="492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8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58128" y="678483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895916" y="1169909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 선정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9F5AAB-B4E2-4795-8363-D6136CD1268D}"/>
              </a:ext>
            </a:extLst>
          </p:cNvPr>
          <p:cNvSpPr txBox="1"/>
          <p:nvPr/>
        </p:nvSpPr>
        <p:spPr>
          <a:xfrm>
            <a:off x="3030904" y="313752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소아의 성장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7FC10-518A-ED36-E812-15DACC984659}"/>
              </a:ext>
            </a:extLst>
          </p:cNvPr>
          <p:cNvSpPr txBox="1"/>
          <p:nvPr/>
        </p:nvSpPr>
        <p:spPr>
          <a:xfrm>
            <a:off x="899467" y="4575312"/>
            <a:ext cx="1935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X-ray </a:t>
            </a:r>
            <a:r>
              <a:rPr lang="ko-KR" altLang="en-US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검사 상의 </a:t>
            </a:r>
            <a:endParaRPr lang="en-US" altLang="ko-KR" sz="1600" b="0" i="0" dirty="0">
              <a:solidFill>
                <a:srgbClr val="FF00FF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보이는 나이를 뜻하며 </a:t>
            </a:r>
            <a:endParaRPr lang="en-US" altLang="ko-KR" sz="1600" b="0" i="0" dirty="0">
              <a:solidFill>
                <a:srgbClr val="FF00FF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골 성숙도를 </a:t>
            </a:r>
            <a:endParaRPr lang="en-US" altLang="ko-KR" sz="1600" b="0" i="0" dirty="0">
              <a:solidFill>
                <a:srgbClr val="FF00FF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나타내는 개념</a:t>
            </a:r>
            <a:endParaRPr lang="en-US" altLang="ko-KR" sz="1600" b="0" i="0" dirty="0">
              <a:solidFill>
                <a:srgbClr val="FF00FF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605C1-1CC2-A617-BC4D-302BC9271945}"/>
              </a:ext>
            </a:extLst>
          </p:cNvPr>
          <p:cNvSpPr txBox="1"/>
          <p:nvPr/>
        </p:nvSpPr>
        <p:spPr>
          <a:xfrm>
            <a:off x="868533" y="4060070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0" dirty="0">
                <a:solidFill>
                  <a:srgbClr val="FF00F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골 연령</a:t>
            </a:r>
            <a:endParaRPr lang="en-US" altLang="ko-KR" sz="2800" b="1" i="0" dirty="0">
              <a:solidFill>
                <a:srgbClr val="FF00F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DA20C2A-18B7-BDF8-91D4-4A2B653828D8}"/>
              </a:ext>
            </a:extLst>
          </p:cNvPr>
          <p:cNvCxnSpPr>
            <a:cxnSpLocks/>
          </p:cNvCxnSpPr>
          <p:nvPr/>
        </p:nvCxnSpPr>
        <p:spPr>
          <a:xfrm>
            <a:off x="2959360" y="2854876"/>
            <a:ext cx="8143677" cy="0"/>
          </a:xfrm>
          <a:prstGeom prst="line">
            <a:avLst/>
          </a:prstGeom>
          <a:ln w="571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E568E4-7830-E3D4-D845-6C85AE3B5DEA}"/>
              </a:ext>
            </a:extLst>
          </p:cNvPr>
          <p:cNvCxnSpPr>
            <a:cxnSpLocks/>
          </p:cNvCxnSpPr>
          <p:nvPr/>
        </p:nvCxnSpPr>
        <p:spPr>
          <a:xfrm>
            <a:off x="3110167" y="4819778"/>
            <a:ext cx="217303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D91864-FCF5-D99E-C7CD-65E78700CEFE}"/>
              </a:ext>
            </a:extLst>
          </p:cNvPr>
          <p:cNvCxnSpPr>
            <a:cxnSpLocks/>
          </p:cNvCxnSpPr>
          <p:nvPr/>
        </p:nvCxnSpPr>
        <p:spPr>
          <a:xfrm>
            <a:off x="2959360" y="3549172"/>
            <a:ext cx="8143677" cy="0"/>
          </a:xfrm>
          <a:prstGeom prst="line">
            <a:avLst/>
          </a:prstGeom>
          <a:ln w="2857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0E5A1F-0DC6-FC6B-9BF6-FB948713A797}"/>
              </a:ext>
            </a:extLst>
          </p:cNvPr>
          <p:cNvSpPr/>
          <p:nvPr/>
        </p:nvSpPr>
        <p:spPr>
          <a:xfrm>
            <a:off x="807060" y="2182403"/>
            <a:ext cx="2152300" cy="1380391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9AEB6-07B2-8504-0F83-19B3C1E6238B}"/>
              </a:ext>
            </a:extLst>
          </p:cNvPr>
          <p:cNvSpPr txBox="1"/>
          <p:nvPr/>
        </p:nvSpPr>
        <p:spPr>
          <a:xfrm>
            <a:off x="765230" y="2645672"/>
            <a:ext cx="2314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8DFE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BONE </a:t>
            </a:r>
          </a:p>
          <a:p>
            <a:r>
              <a:rPr lang="en-US" altLang="ko-KR" sz="2800" b="1" dirty="0">
                <a:solidFill>
                  <a:srgbClr val="F8DFE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DETECTION</a:t>
            </a:r>
            <a:endParaRPr lang="ko-KR" altLang="en-US" sz="2800" b="1" dirty="0">
              <a:solidFill>
                <a:srgbClr val="F8DFE1"/>
              </a:solidFill>
              <a:latin typeface="JetBrains Mono ExtraBold" panose="02000009000000000000" pitchFamily="49" charset="0"/>
              <a:ea typeface="Pretendard Medium" panose="02000603000000020004" pitchFamily="50" charset="-127"/>
              <a:cs typeface="JetBrains Mono ExtraBold" panose="02000009000000000000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A00543-4E19-2688-A5DE-56B5E9A0F800}"/>
              </a:ext>
            </a:extLst>
          </p:cNvPr>
          <p:cNvSpPr/>
          <p:nvPr/>
        </p:nvSpPr>
        <p:spPr>
          <a:xfrm>
            <a:off x="807060" y="2182403"/>
            <a:ext cx="2152300" cy="3874113"/>
          </a:xfrm>
          <a:prstGeom prst="rect">
            <a:avLst/>
          </a:prstGeom>
          <a:noFill/>
          <a:ln w="28575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59C26-361C-D7FB-ADB9-B1A27043DBFD}"/>
              </a:ext>
            </a:extLst>
          </p:cNvPr>
          <p:cNvSpPr/>
          <p:nvPr/>
        </p:nvSpPr>
        <p:spPr>
          <a:xfrm>
            <a:off x="805739" y="2182402"/>
            <a:ext cx="10297298" cy="3874115"/>
          </a:xfrm>
          <a:prstGeom prst="rect">
            <a:avLst/>
          </a:prstGeom>
          <a:noFill/>
          <a:ln w="28575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748AA1-3270-A576-0993-8484FD601F5C}"/>
              </a:ext>
            </a:extLst>
          </p:cNvPr>
          <p:cNvSpPr txBox="1"/>
          <p:nvPr/>
        </p:nvSpPr>
        <p:spPr>
          <a:xfrm>
            <a:off x="3652346" y="2342611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9A96A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골 연령 예측을 통한 성 조숙증과 같은 유아의 성장관련 질환을 판별</a:t>
            </a:r>
            <a:endParaRPr lang="en-US" altLang="ko-KR" sz="2000" dirty="0">
              <a:solidFill>
                <a:srgbClr val="9A96A1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D16B5C-5E83-119D-840E-7A0D15E2B1CE}"/>
              </a:ext>
            </a:extLst>
          </p:cNvPr>
          <p:cNvSpPr txBox="1"/>
          <p:nvPr/>
        </p:nvSpPr>
        <p:spPr>
          <a:xfrm>
            <a:off x="3079877" y="3711934"/>
            <a:ext cx="23711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유전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호르몬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영양적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요인 뿐만 아니라 질환이나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정신사회적 요인들에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의해서도 영향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E5018F-9B62-CB06-6D52-FC0D54C5C1D7}"/>
              </a:ext>
            </a:extLst>
          </p:cNvPr>
          <p:cNvSpPr/>
          <p:nvPr/>
        </p:nvSpPr>
        <p:spPr>
          <a:xfrm>
            <a:off x="2955129" y="2869785"/>
            <a:ext cx="2495910" cy="3186730"/>
          </a:xfrm>
          <a:prstGeom prst="rect">
            <a:avLst/>
          </a:prstGeom>
          <a:noFill/>
          <a:ln w="28575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032E06-D698-870E-037D-5E6C04940408}"/>
              </a:ext>
            </a:extLst>
          </p:cNvPr>
          <p:cNvSpPr txBox="1"/>
          <p:nvPr/>
        </p:nvSpPr>
        <p:spPr>
          <a:xfrm>
            <a:off x="3079877" y="4878073"/>
            <a:ext cx="1766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비정상적인 수준의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성장 변화가 발견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FF00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solidFill>
                  <a:srgbClr val="24292F"/>
                </a:solidFill>
                <a:highlight>
                  <a:srgbClr val="F8DFE1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질환의 신호</a:t>
            </a:r>
            <a:endParaRPr lang="en-US" altLang="ko-KR" sz="1600" dirty="0">
              <a:solidFill>
                <a:srgbClr val="24292F"/>
              </a:solidFill>
              <a:highlight>
                <a:srgbClr val="F8DFE1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326D7-FA74-75B2-E579-C451000C7E37}"/>
              </a:ext>
            </a:extLst>
          </p:cNvPr>
          <p:cNvSpPr txBox="1"/>
          <p:nvPr/>
        </p:nvSpPr>
        <p:spPr>
          <a:xfrm>
            <a:off x="5522583" y="3137529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 정상적 성장 속도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DB716-4799-94E7-2EAD-50AE280FCF72}"/>
              </a:ext>
            </a:extLst>
          </p:cNvPr>
          <p:cNvSpPr txBox="1"/>
          <p:nvPr/>
        </p:nvSpPr>
        <p:spPr>
          <a:xfrm>
            <a:off x="5555382" y="3711934"/>
            <a:ext cx="25362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빠름</a:t>
            </a:r>
            <a:endParaRPr lang="en-US" altLang="ko-KR" sz="16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600" dirty="0">
                <a:solidFill>
                  <a:srgbClr val="FF00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성 조숙증의 가능성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성호르몬의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분비를 촉진시켜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 성징을 앞당기는 결과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7EADEC-9FDC-1B9C-EF98-A31D2F0B7442}"/>
              </a:ext>
            </a:extLst>
          </p:cNvPr>
          <p:cNvSpPr txBox="1"/>
          <p:nvPr/>
        </p:nvSpPr>
        <p:spPr>
          <a:xfrm>
            <a:off x="5555382" y="4891804"/>
            <a:ext cx="28151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느림</a:t>
            </a:r>
            <a:endParaRPr lang="en-US" altLang="ko-KR" sz="16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600" dirty="0">
                <a:solidFill>
                  <a:srgbClr val="FF00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저 신장의 원인 파악 중요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유전성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성장호르몬 결핍증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r>
              <a:rPr lang="ko-KR" altLang="en-US" sz="16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체질성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성장지연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터너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증후군 등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720966-9650-209E-15B5-015E287D4795}"/>
              </a:ext>
            </a:extLst>
          </p:cNvPr>
          <p:cNvSpPr/>
          <p:nvPr/>
        </p:nvSpPr>
        <p:spPr>
          <a:xfrm>
            <a:off x="5451038" y="2869785"/>
            <a:ext cx="2919537" cy="3186730"/>
          </a:xfrm>
          <a:prstGeom prst="rect">
            <a:avLst/>
          </a:prstGeom>
          <a:noFill/>
          <a:ln w="28575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4488-7A77-5918-7577-5658E164A8E8}"/>
              </a:ext>
            </a:extLst>
          </p:cNvPr>
          <p:cNvSpPr txBox="1"/>
          <p:nvPr/>
        </p:nvSpPr>
        <p:spPr>
          <a:xfrm>
            <a:off x="8431565" y="3137529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참고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정상적인 성장속도 기준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22012D-483A-CC03-ECD3-984DBF65CDA7}"/>
              </a:ext>
            </a:extLst>
          </p:cNvPr>
          <p:cNvSpPr txBox="1"/>
          <p:nvPr/>
        </p:nvSpPr>
        <p:spPr>
          <a:xfrm>
            <a:off x="8445891" y="3668392"/>
            <a:ext cx="2628118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출생 시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(10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개월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          50cm </a:t>
            </a:r>
          </a:p>
          <a:p>
            <a:pPr>
              <a:spcAft>
                <a:spcPts val="300"/>
              </a:spcAft>
            </a:pP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출생 후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 1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</a:t>
            </a:r>
          </a:p>
          <a:p>
            <a:pPr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 2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사춘기 전</a:t>
            </a:r>
          </a:p>
          <a:p>
            <a:pPr>
              <a:spcAft>
                <a:spcPts val="3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사춘기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 14, 15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4F19B2-CF29-CF0A-91AC-6FA163C2F4A5}"/>
              </a:ext>
            </a:extLst>
          </p:cNvPr>
          <p:cNvSpPr txBox="1"/>
          <p:nvPr/>
        </p:nvSpPr>
        <p:spPr>
          <a:xfrm>
            <a:off x="9903858" y="4223226"/>
            <a:ext cx="11347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25cm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 algn="r"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12 ~ 13cm </a:t>
            </a:r>
          </a:p>
          <a:p>
            <a:pPr algn="r"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5~6 cm </a:t>
            </a:r>
            <a:endParaRPr lang="ko-KR" altLang="en-US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7~12cm</a:t>
            </a:r>
            <a:endParaRPr lang="en-US" altLang="ko-KR" sz="1600" u="sng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>
              <a:spcAft>
                <a:spcPts val="300"/>
              </a:spcAft>
            </a:pPr>
            <a:r>
              <a:rPr lang="en-US" altLang="ko-KR" sz="1400" u="sng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400" u="sng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 기준</a:t>
            </a:r>
            <a:r>
              <a:rPr lang="en-US" altLang="ko-KR" sz="1400" u="sng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u="sng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F5D8FAE-D061-1BF0-ECC1-4071B38BDE73}"/>
              </a:ext>
            </a:extLst>
          </p:cNvPr>
          <p:cNvCxnSpPr>
            <a:cxnSpLocks/>
          </p:cNvCxnSpPr>
          <p:nvPr/>
        </p:nvCxnSpPr>
        <p:spPr>
          <a:xfrm>
            <a:off x="8445891" y="4819778"/>
            <a:ext cx="250195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C56B0-5354-B672-C80C-84AE919E7177}"/>
              </a:ext>
            </a:extLst>
          </p:cNvPr>
          <p:cNvCxnSpPr>
            <a:cxnSpLocks/>
          </p:cNvCxnSpPr>
          <p:nvPr/>
        </p:nvCxnSpPr>
        <p:spPr>
          <a:xfrm>
            <a:off x="8445891" y="4542931"/>
            <a:ext cx="250195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076520D-9E12-2AEF-73F7-66AA7529B09A}"/>
              </a:ext>
            </a:extLst>
          </p:cNvPr>
          <p:cNvCxnSpPr>
            <a:cxnSpLocks/>
          </p:cNvCxnSpPr>
          <p:nvPr/>
        </p:nvCxnSpPr>
        <p:spPr>
          <a:xfrm>
            <a:off x="8445891" y="5102521"/>
            <a:ext cx="250195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5487130-2E9D-1424-9E83-2ED190A4938E}"/>
              </a:ext>
            </a:extLst>
          </p:cNvPr>
          <p:cNvCxnSpPr>
            <a:cxnSpLocks/>
          </p:cNvCxnSpPr>
          <p:nvPr/>
        </p:nvCxnSpPr>
        <p:spPr>
          <a:xfrm>
            <a:off x="5581404" y="4819778"/>
            <a:ext cx="265880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39">
            <a:extLst>
              <a:ext uri="{FF2B5EF4-FFF2-40B4-BE49-F238E27FC236}">
                <a16:creationId xmlns:a16="http://schemas.microsoft.com/office/drawing/2014/main" id="{B2BD329B-22F0-478E-97E7-4B9DD286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6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74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80786" y="492370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58128" y="67848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진행 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8943733" y="1169909"/>
            <a:ext cx="208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진행 순서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439">
            <a:extLst>
              <a:ext uri="{FF2B5EF4-FFF2-40B4-BE49-F238E27FC236}">
                <a16:creationId xmlns:a16="http://schemas.microsoft.com/office/drawing/2014/main" id="{201F9F97-614A-5EE2-289A-91E77575102E}"/>
              </a:ext>
            </a:extLst>
          </p:cNvPr>
          <p:cNvSpPr txBox="1">
            <a:spLocks/>
          </p:cNvSpPr>
          <p:nvPr/>
        </p:nvSpPr>
        <p:spPr>
          <a:xfrm>
            <a:off x="9031458" y="492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7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679B6A-965B-D17A-FEB7-EA8528DB7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16" y="2088199"/>
            <a:ext cx="1150383" cy="11503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C9FFA1F-4E59-4A56-DE02-A4D64E897D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11" y="2088199"/>
            <a:ext cx="1177134" cy="11771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E8DC75-85A7-2B49-7996-7B4E087F270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2" y="2088199"/>
            <a:ext cx="1177137" cy="117713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545E0BE-F1AE-A66C-A563-8117FCFEE7C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21" y="2088199"/>
            <a:ext cx="1150383" cy="11503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FDA91A1-4830-DCF2-0421-3B6ECE9B6B1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58" y="2088199"/>
            <a:ext cx="1150383" cy="11503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AE70917-C1A6-51CA-A659-3E03A1183BC4}"/>
              </a:ext>
            </a:extLst>
          </p:cNvPr>
          <p:cNvSpPr txBox="1"/>
          <p:nvPr/>
        </p:nvSpPr>
        <p:spPr>
          <a:xfrm>
            <a:off x="1180345" y="3553270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52964D-F066-8ED5-0553-E22A7126A080}"/>
              </a:ext>
            </a:extLst>
          </p:cNvPr>
          <p:cNvSpPr txBox="1"/>
          <p:nvPr/>
        </p:nvSpPr>
        <p:spPr>
          <a:xfrm>
            <a:off x="3317972" y="3355686"/>
            <a:ext cx="99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endParaRPr lang="ko-KR" altLang="en-US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CF4F08-0641-6FB2-7097-C16380BC0848}"/>
              </a:ext>
            </a:extLst>
          </p:cNvPr>
          <p:cNvSpPr txBox="1"/>
          <p:nvPr/>
        </p:nvSpPr>
        <p:spPr>
          <a:xfrm>
            <a:off x="5455599" y="3355686"/>
            <a:ext cx="99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라벨링</a:t>
            </a:r>
            <a:endParaRPr lang="ko-KR" altLang="en-US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DBC36D-3D78-C324-40AB-13558247DDB2}"/>
              </a:ext>
            </a:extLst>
          </p:cNvPr>
          <p:cNvSpPr txBox="1"/>
          <p:nvPr/>
        </p:nvSpPr>
        <p:spPr>
          <a:xfrm>
            <a:off x="7593226" y="3355686"/>
            <a:ext cx="99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골연령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AFBAD-0015-7F8A-FD18-1916B1A2A79F}"/>
              </a:ext>
            </a:extLst>
          </p:cNvPr>
          <p:cNvSpPr txBox="1"/>
          <p:nvPr/>
        </p:nvSpPr>
        <p:spPr>
          <a:xfrm>
            <a:off x="9730854" y="3373305"/>
            <a:ext cx="99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키성장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26" name="Picture 2" descr="Computer Vision Datasets">
            <a:extLst>
              <a:ext uri="{FF2B5EF4-FFF2-40B4-BE49-F238E27FC236}">
                <a16:creationId xmlns:a16="http://schemas.microsoft.com/office/drawing/2014/main" id="{7E13974D-4C61-A002-F693-5A3BD0D09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68" y="5103946"/>
            <a:ext cx="1284327" cy="23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目标检测之YOLOv5项目快速实战教程-哔哩哔哩">
            <a:extLst>
              <a:ext uri="{FF2B5EF4-FFF2-40B4-BE49-F238E27FC236}">
                <a16:creationId xmlns:a16="http://schemas.microsoft.com/office/drawing/2014/main" id="{E379AA60-F62F-E877-CE38-31A58827B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t="25295" r="12564" b="43274"/>
          <a:stretch/>
        </p:blipFill>
        <p:spPr bwMode="auto">
          <a:xfrm>
            <a:off x="5374968" y="5656570"/>
            <a:ext cx="1284327" cy="2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FAE9-F1BD-32E6-B765-8354410B2D43}"/>
              </a:ext>
            </a:extLst>
          </p:cNvPr>
          <p:cNvSpPr/>
          <p:nvPr/>
        </p:nvSpPr>
        <p:spPr>
          <a:xfrm>
            <a:off x="7249623" y="4270976"/>
            <a:ext cx="1721279" cy="2519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E4D045-5033-8172-3747-5274B987DFE5}"/>
              </a:ext>
            </a:extLst>
          </p:cNvPr>
          <p:cNvSpPr txBox="1"/>
          <p:nvPr/>
        </p:nvSpPr>
        <p:spPr>
          <a:xfrm>
            <a:off x="7603717" y="4224427"/>
            <a:ext cx="94448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spcAft>
                <a:spcPts val="3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TJ-Net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53DF33-8E8D-BBBF-092F-0E35E4FBE59C}"/>
              </a:ext>
            </a:extLst>
          </p:cNvPr>
          <p:cNvSpPr/>
          <p:nvPr/>
        </p:nvSpPr>
        <p:spPr>
          <a:xfrm>
            <a:off x="9381758" y="4270976"/>
            <a:ext cx="1721279" cy="2519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CC6C-9209-5078-3565-D4F334A78095}"/>
              </a:ext>
            </a:extLst>
          </p:cNvPr>
          <p:cNvSpPr txBox="1"/>
          <p:nvPr/>
        </p:nvSpPr>
        <p:spPr>
          <a:xfrm>
            <a:off x="9444718" y="4233426"/>
            <a:ext cx="156966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최종예측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성장도표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L/M/S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CB2032-B8BE-6AAA-A463-A9C9A97A97C9}"/>
              </a:ext>
            </a:extLst>
          </p:cNvPr>
          <p:cNvSpPr/>
          <p:nvPr/>
        </p:nvSpPr>
        <p:spPr>
          <a:xfrm>
            <a:off x="2985353" y="4270976"/>
            <a:ext cx="1721279" cy="2519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08E1E65-2718-D071-178F-FBEA8CA65B8B}"/>
              </a:ext>
            </a:extLst>
          </p:cNvPr>
          <p:cNvGrpSpPr/>
          <p:nvPr/>
        </p:nvGrpSpPr>
        <p:grpSpPr>
          <a:xfrm>
            <a:off x="3176570" y="4227492"/>
            <a:ext cx="1284327" cy="811759"/>
            <a:chOff x="2905401" y="4771350"/>
            <a:chExt cx="1284327" cy="81175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AFA356-CA8F-1E01-65E8-09A277CCF6AB}"/>
                </a:ext>
              </a:extLst>
            </p:cNvPr>
            <p:cNvSpPr txBox="1"/>
            <p:nvPr/>
          </p:nvSpPr>
          <p:spPr>
            <a:xfrm>
              <a:off x="3164286" y="4771350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뼈 도출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64" name="Picture 6" descr="visual studio에서 opencv 세팅하는 방법 - gaussian37">
              <a:extLst>
                <a:ext uri="{FF2B5EF4-FFF2-40B4-BE49-F238E27FC236}">
                  <a16:creationId xmlns:a16="http://schemas.microsoft.com/office/drawing/2014/main" id="{724069CF-DF23-DFE3-19EB-645F8F9C2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6" t="26817" r="28804" b="23643"/>
            <a:stretch/>
          </p:blipFill>
          <p:spPr bwMode="auto">
            <a:xfrm>
              <a:off x="2905401" y="5154750"/>
              <a:ext cx="1284327" cy="428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5BC3D5-C5BE-540A-1142-13606589AE73}"/>
              </a:ext>
            </a:extLst>
          </p:cNvPr>
          <p:cNvSpPr/>
          <p:nvPr/>
        </p:nvSpPr>
        <p:spPr>
          <a:xfrm>
            <a:off x="853218" y="4270975"/>
            <a:ext cx="1721279" cy="2519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81B45E-8F5E-9B93-9807-A232AC639BDE}"/>
              </a:ext>
            </a:extLst>
          </p:cNvPr>
          <p:cNvSpPr txBox="1"/>
          <p:nvPr/>
        </p:nvSpPr>
        <p:spPr>
          <a:xfrm>
            <a:off x="1004818" y="4226867"/>
            <a:ext cx="134844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</a:p>
          <a:p>
            <a:pPr algn="ctr">
              <a:spcAft>
                <a:spcPts val="300"/>
              </a:spcAft>
            </a:pP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왼손 엑스레이</a:t>
            </a:r>
          </a:p>
          <a:p>
            <a:pPr algn="ctr">
              <a:spcAft>
                <a:spcPts val="300"/>
              </a:spcAft>
            </a:pP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 데이터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161458-7FF3-51F7-11DE-0DAA2B254F03}"/>
              </a:ext>
            </a:extLst>
          </p:cNvPr>
          <p:cNvGrpSpPr/>
          <p:nvPr/>
        </p:nvGrpSpPr>
        <p:grpSpPr>
          <a:xfrm>
            <a:off x="5117488" y="4229533"/>
            <a:ext cx="1721279" cy="2331407"/>
            <a:chOff x="5156492" y="4229533"/>
            <a:chExt cx="1721279" cy="233140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276E695-6AFE-B03F-F0A7-AB98177DF2A2}"/>
                </a:ext>
              </a:extLst>
            </p:cNvPr>
            <p:cNvGrpSpPr/>
            <p:nvPr/>
          </p:nvGrpSpPr>
          <p:grpSpPr>
            <a:xfrm>
              <a:off x="5156492" y="4270976"/>
              <a:ext cx="1721279" cy="1945724"/>
              <a:chOff x="5156492" y="4270976"/>
              <a:chExt cx="1721279" cy="1945724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C6D0E42-1F7D-1563-B57F-903211199CD9}"/>
                  </a:ext>
                </a:extLst>
              </p:cNvPr>
              <p:cNvSpPr/>
              <p:nvPr/>
            </p:nvSpPr>
            <p:spPr>
              <a:xfrm>
                <a:off x="5156492" y="4270976"/>
                <a:ext cx="1721279" cy="251955"/>
              </a:xfrm>
              <a:prstGeom prst="rect">
                <a:avLst/>
              </a:prstGeom>
              <a:solidFill>
                <a:srgbClr val="9A96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F90C624-5D00-58DE-B8B0-CC1EFC8FDC64}"/>
                  </a:ext>
                </a:extLst>
              </p:cNvPr>
              <p:cNvSpPr/>
              <p:nvPr/>
            </p:nvSpPr>
            <p:spPr>
              <a:xfrm>
                <a:off x="5156492" y="4837144"/>
                <a:ext cx="1721279" cy="251955"/>
              </a:xfrm>
              <a:prstGeom prst="rect">
                <a:avLst/>
              </a:prstGeom>
              <a:solidFill>
                <a:srgbClr val="9A96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1D02F18-CE7A-5D12-1A83-CF8DB094BEBB}"/>
                  </a:ext>
                </a:extLst>
              </p:cNvPr>
              <p:cNvSpPr/>
              <p:nvPr/>
            </p:nvSpPr>
            <p:spPr>
              <a:xfrm>
                <a:off x="5156492" y="5386456"/>
                <a:ext cx="1721279" cy="251955"/>
              </a:xfrm>
              <a:prstGeom prst="rect">
                <a:avLst/>
              </a:prstGeom>
              <a:solidFill>
                <a:srgbClr val="9A96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A47B4A0-3D15-7393-422E-62BF8A73C336}"/>
                  </a:ext>
                </a:extLst>
              </p:cNvPr>
              <p:cNvSpPr/>
              <p:nvPr/>
            </p:nvSpPr>
            <p:spPr>
              <a:xfrm>
                <a:off x="5156492" y="5964745"/>
                <a:ext cx="1721279" cy="251955"/>
              </a:xfrm>
              <a:prstGeom prst="rect">
                <a:avLst/>
              </a:prstGeom>
              <a:solidFill>
                <a:srgbClr val="9A96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B19A6-7902-E655-5873-91E5809EAE66}"/>
                </a:ext>
              </a:extLst>
            </p:cNvPr>
            <p:cNvSpPr txBox="1"/>
            <p:nvPr/>
          </p:nvSpPr>
          <p:spPr>
            <a:xfrm>
              <a:off x="5343965" y="4229533"/>
              <a:ext cx="1348446" cy="2331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라벨 기준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1600" b="1" dirty="0">
                  <a:solidFill>
                    <a:srgbClr val="24292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TW3</a:t>
              </a:r>
              <a:r>
                <a:rPr lang="ko-KR" altLang="en-US" sz="1600" b="1" dirty="0">
                  <a:solidFill>
                    <a:srgbClr val="24292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기법</a:t>
              </a:r>
              <a:endPara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600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샘플라벨링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endParaRPr lang="en-US" altLang="ko-KR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객체탐지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endParaRPr lang="en-US" altLang="ko-KR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600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라벨값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600" b="1" dirty="0">
                  <a:solidFill>
                    <a:srgbClr val="24292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관절 객체 좌표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4E68AFC-8CA8-BD49-75A6-A52596D08DE5}"/>
                </a:ext>
              </a:extLst>
            </p:cNvPr>
            <p:cNvGrpSpPr/>
            <p:nvPr/>
          </p:nvGrpSpPr>
          <p:grpSpPr>
            <a:xfrm>
              <a:off x="5158605" y="4270975"/>
              <a:ext cx="1719166" cy="2272886"/>
              <a:chOff x="5158605" y="4270975"/>
              <a:chExt cx="1719166" cy="2286654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F76FF0A3-1CBE-2F11-C055-B1013C4CD9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8605" y="4270976"/>
                <a:ext cx="0" cy="2286653"/>
              </a:xfrm>
              <a:prstGeom prst="line">
                <a:avLst/>
              </a:prstGeom>
              <a:ln w="19050">
                <a:solidFill>
                  <a:srgbClr val="9A96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F4AF8652-F050-39BC-7FAA-663EA8681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7771" y="4270975"/>
                <a:ext cx="0" cy="2286653"/>
              </a:xfrm>
              <a:prstGeom prst="line">
                <a:avLst/>
              </a:prstGeom>
              <a:ln w="19050">
                <a:solidFill>
                  <a:srgbClr val="9A96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3727CBA-9151-A507-75AF-5D736C956F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38" y="4937507"/>
            <a:ext cx="1901190" cy="10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7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4423900" y="4093797"/>
              <a:ext cx="334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이미지 </a:t>
              </a:r>
              <a:r>
                <a:rPr lang="ko-KR" altLang="en-US" sz="3600" dirty="0" err="1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전처리</a:t>
              </a:r>
              <a:endParaRPr lang="ko-KR" altLang="en-US" sz="36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2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60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820520-BE57-A962-D37E-95064D26AFB9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</a:t>
            </a:r>
            <a:r>
              <a:rPr lang="ko-KR" altLang="en-US" sz="36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4C52C-B9F1-7FBC-3F6A-DA0635D9314E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OpenCV</a:t>
            </a:r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활용한 이미지 </a:t>
            </a:r>
            <a:r>
              <a:rPr lang="ko-KR" altLang="en-US" sz="20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endParaRPr lang="ko-KR" altLang="en-US" sz="20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63757-A153-C39F-29E5-073B36C19AAB}"/>
              </a:ext>
            </a:extLst>
          </p:cNvPr>
          <p:cNvSpPr txBox="1"/>
          <p:nvPr/>
        </p:nvSpPr>
        <p:spPr>
          <a:xfrm>
            <a:off x="6828613" y="3110401"/>
            <a:ext cx="216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손 영역 추출</a:t>
            </a:r>
            <a:endParaRPr lang="en-US" altLang="ko-KR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3331D-60B8-F424-7A4B-675CE867F99E}"/>
              </a:ext>
            </a:extLst>
          </p:cNvPr>
          <p:cNvSpPr txBox="1"/>
          <p:nvPr/>
        </p:nvSpPr>
        <p:spPr>
          <a:xfrm>
            <a:off x="6854435" y="3990030"/>
            <a:ext cx="229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손목 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Rotation</a:t>
            </a:r>
            <a:endParaRPr lang="ko-KR" altLang="en-US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46CC3-2697-D689-1F7F-40BBAD53E491}"/>
              </a:ext>
            </a:extLst>
          </p:cNvPr>
          <p:cNvSpPr txBox="1"/>
          <p:nvPr/>
        </p:nvSpPr>
        <p:spPr>
          <a:xfrm>
            <a:off x="6854435" y="4869659"/>
            <a:ext cx="349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모폴로지</a:t>
            </a:r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 연산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뼈 영역 추출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)</a:t>
            </a:r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 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7EB45AC-FB16-DD06-AF62-513DA4CE9F24}"/>
              </a:ext>
            </a:extLst>
          </p:cNvPr>
          <p:cNvCxnSpPr>
            <a:cxnSpLocks/>
          </p:cNvCxnSpPr>
          <p:nvPr/>
        </p:nvCxnSpPr>
        <p:spPr>
          <a:xfrm>
            <a:off x="6241144" y="2882900"/>
            <a:ext cx="0" cy="3632200"/>
          </a:xfrm>
          <a:prstGeom prst="line">
            <a:avLst/>
          </a:prstGeom>
          <a:ln w="57150">
            <a:solidFill>
              <a:srgbClr val="9A96A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66B0A9D-6142-D6DE-C89F-04E379F3A4A0}"/>
              </a:ext>
            </a:extLst>
          </p:cNvPr>
          <p:cNvSpPr/>
          <p:nvPr/>
        </p:nvSpPr>
        <p:spPr>
          <a:xfrm>
            <a:off x="6121147" y="3175070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AF49A0-9283-3520-AA61-3C9CCB38796C}"/>
              </a:ext>
            </a:extLst>
          </p:cNvPr>
          <p:cNvSpPr/>
          <p:nvPr/>
        </p:nvSpPr>
        <p:spPr>
          <a:xfrm>
            <a:off x="6121147" y="4064319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4281DC6-BBE2-4C90-F4C1-5546CB5379FE}"/>
              </a:ext>
            </a:extLst>
          </p:cNvPr>
          <p:cNvSpPr/>
          <p:nvPr/>
        </p:nvSpPr>
        <p:spPr>
          <a:xfrm>
            <a:off x="6121147" y="4949717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9A984D7-EDDC-A82A-3261-FD7A2667CD9C}"/>
              </a:ext>
            </a:extLst>
          </p:cNvPr>
          <p:cNvSpPr/>
          <p:nvPr/>
        </p:nvSpPr>
        <p:spPr>
          <a:xfrm>
            <a:off x="6121147" y="5798988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61D658-79FE-013A-99BF-A4B7AF3638CB}"/>
              </a:ext>
            </a:extLst>
          </p:cNvPr>
          <p:cNvSpPr txBox="1"/>
          <p:nvPr/>
        </p:nvSpPr>
        <p:spPr>
          <a:xfrm>
            <a:off x="6481137" y="310524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331C82-40CB-F0D2-3581-76D3A39C39FA}"/>
              </a:ext>
            </a:extLst>
          </p:cNvPr>
          <p:cNvSpPr txBox="1"/>
          <p:nvPr/>
        </p:nvSpPr>
        <p:spPr>
          <a:xfrm>
            <a:off x="6481137" y="399757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9E8B46-511D-8BD1-FA72-6A7F6A1FA4A3}"/>
              </a:ext>
            </a:extLst>
          </p:cNvPr>
          <p:cNvSpPr txBox="1"/>
          <p:nvPr/>
        </p:nvSpPr>
        <p:spPr>
          <a:xfrm>
            <a:off x="6481137" y="488989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8C3005-A534-4428-FC4E-7CED6B77BA83}"/>
              </a:ext>
            </a:extLst>
          </p:cNvPr>
          <p:cNvSpPr txBox="1"/>
          <p:nvPr/>
        </p:nvSpPr>
        <p:spPr>
          <a:xfrm>
            <a:off x="6481137" y="571892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2" name="Object 141">
            <a:extLst>
              <a:ext uri="{FF2B5EF4-FFF2-40B4-BE49-F238E27FC236}">
                <a16:creationId xmlns:a16="http://schemas.microsoft.com/office/drawing/2014/main" id="{CC44DD5C-B98D-225C-D7B1-7E836FC1C7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073" r="69221" b="-628"/>
          <a:stretch/>
        </p:blipFill>
        <p:spPr>
          <a:xfrm>
            <a:off x="1232070" y="2882900"/>
            <a:ext cx="2247028" cy="2954788"/>
          </a:xfrm>
          <a:prstGeom prst="rect">
            <a:avLst/>
          </a:prstGeom>
        </p:spPr>
      </p:pic>
      <p:pic>
        <p:nvPicPr>
          <p:cNvPr id="3" name="Object 148">
            <a:extLst>
              <a:ext uri="{FF2B5EF4-FFF2-40B4-BE49-F238E27FC236}">
                <a16:creationId xmlns:a16="http://schemas.microsoft.com/office/drawing/2014/main" id="{FA5906B9-3153-FCE9-BF0B-92CC2BC1C7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687"/>
          <a:stretch/>
        </p:blipFill>
        <p:spPr>
          <a:xfrm>
            <a:off x="3550976" y="2882899"/>
            <a:ext cx="2247027" cy="29344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CFC0E7-3F86-FC8B-C1C6-1C12832070F3}"/>
              </a:ext>
            </a:extLst>
          </p:cNvPr>
          <p:cNvSpPr/>
          <p:nvPr/>
        </p:nvSpPr>
        <p:spPr>
          <a:xfrm>
            <a:off x="1232071" y="5901132"/>
            <a:ext cx="2247028" cy="75640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3D2386-EB21-9D92-8877-31BEC50FACD9}"/>
              </a:ext>
            </a:extLst>
          </p:cNvPr>
          <p:cNvSpPr/>
          <p:nvPr/>
        </p:nvSpPr>
        <p:spPr>
          <a:xfrm>
            <a:off x="3550976" y="5901132"/>
            <a:ext cx="2255781" cy="75640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3628B-0CB2-1A3B-0EE5-D078A85DD5F3}"/>
              </a:ext>
            </a:extLst>
          </p:cNvPr>
          <p:cNvSpPr txBox="1"/>
          <p:nvPr/>
        </p:nvSpPr>
        <p:spPr>
          <a:xfrm>
            <a:off x="1494194" y="604990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원본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7591C-DEF3-4EFB-CD96-B562AC4FACED}"/>
              </a:ext>
            </a:extLst>
          </p:cNvPr>
          <p:cNvSpPr txBox="1"/>
          <p:nvPr/>
        </p:nvSpPr>
        <p:spPr>
          <a:xfrm>
            <a:off x="3825191" y="604990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최종 이미지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794793-469A-C482-4810-F21BDBC2A32B}"/>
              </a:ext>
            </a:extLst>
          </p:cNvPr>
          <p:cNvSpPr txBox="1"/>
          <p:nvPr/>
        </p:nvSpPr>
        <p:spPr>
          <a:xfrm>
            <a:off x="6854435" y="5699354"/>
            <a:ext cx="349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마스크 생성 및 뼈 도출 </a:t>
            </a:r>
          </a:p>
        </p:txBody>
      </p:sp>
      <p:sp>
        <p:nvSpPr>
          <p:cNvPr id="11" name="슬라이드 번호 개체 틀 439">
            <a:extLst>
              <a:ext uri="{FF2B5EF4-FFF2-40B4-BE49-F238E27FC236}">
                <a16:creationId xmlns:a16="http://schemas.microsoft.com/office/drawing/2014/main" id="{2237C5FC-A0BE-0FCB-5D94-448E2651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9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679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3305</Words>
  <Application>Microsoft Office PowerPoint</Application>
  <PresentationFormat>와이드스크린</PresentationFormat>
  <Paragraphs>1047</Paragraphs>
  <Slides>48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4" baseType="lpstr">
      <vt:lpstr>Pretendard Light</vt:lpstr>
      <vt:lpstr>JetBrains Mono</vt:lpstr>
      <vt:lpstr>에스코어 드림 5 Medium</vt:lpstr>
      <vt:lpstr>Cambria Math</vt:lpstr>
      <vt:lpstr>심경하체</vt:lpstr>
      <vt:lpstr>Galmuri9 Regular</vt:lpstr>
      <vt:lpstr>JetBrains Mono Medium</vt:lpstr>
      <vt:lpstr>에스코어 드림 7 ExtraBold</vt:lpstr>
      <vt:lpstr>맑은 고딕</vt:lpstr>
      <vt:lpstr>Wingdings</vt:lpstr>
      <vt:lpstr>Pretendard</vt:lpstr>
      <vt:lpstr>JetBrains Mono ExtraBold</vt:lpstr>
      <vt:lpstr>Pretendard Medium</vt:lpstr>
      <vt:lpstr>Arial</vt:lpstr>
      <vt:lpstr>Pretendard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 Jiyoon</dc:creator>
  <cp:lastModifiedBy>Joo Jiyoon</cp:lastModifiedBy>
  <cp:revision>40</cp:revision>
  <cp:lastPrinted>2023-02-17T16:35:43Z</cp:lastPrinted>
  <dcterms:created xsi:type="dcterms:W3CDTF">2023-02-06T14:47:42Z</dcterms:created>
  <dcterms:modified xsi:type="dcterms:W3CDTF">2023-02-24T00:10:49Z</dcterms:modified>
</cp:coreProperties>
</file>